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9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94" r:id="rId14"/>
    <p:sldId id="295" r:id="rId15"/>
    <p:sldId id="280" r:id="rId16"/>
    <p:sldId id="291" r:id="rId17"/>
    <p:sldId id="287" r:id="rId18"/>
    <p:sldId id="286" r:id="rId19"/>
    <p:sldId id="281" r:id="rId20"/>
    <p:sldId id="288" r:id="rId21"/>
    <p:sldId id="282" r:id="rId22"/>
    <p:sldId id="289" r:id="rId23"/>
    <p:sldId id="283" r:id="rId24"/>
    <p:sldId id="284" r:id="rId25"/>
    <p:sldId id="285" r:id="rId26"/>
    <p:sldId id="292" r:id="rId27"/>
    <p:sldId id="293" r:id="rId28"/>
    <p:sldId id="296" r:id="rId29"/>
    <p:sldId id="298" r:id="rId30"/>
    <p:sldId id="258" r:id="rId31"/>
    <p:sldId id="297" r:id="rId32"/>
    <p:sldId id="29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D418B-FC7D-4696-95AE-0017792FA222}" v="22" dt="2024-01-22T12:25:16.721"/>
    <p1510:client id="{FAA7B63B-BB18-38AB-B286-27B7C10D6BF4}" v="181" dt="2024-01-23T14:24:24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man, Mahfuzur" userId="S::mrahman06@mynbcc.ca::470ee03d-4ad6-4c09-8f77-57a012db49cc" providerId="AD" clId="Web-{FAA7B63B-BB18-38AB-B286-27B7C10D6BF4}"/>
    <pc:docChg chg="addSld delSld modSld addMainMaster delMainMaster">
      <pc:chgData name="Rahman, Mahfuzur" userId="S::mrahman06@mynbcc.ca::470ee03d-4ad6-4c09-8f77-57a012db49cc" providerId="AD" clId="Web-{FAA7B63B-BB18-38AB-B286-27B7C10D6BF4}" dt="2024-01-23T14:24:24.879" v="182" actId="20577"/>
      <pc:docMkLst>
        <pc:docMk/>
      </pc:docMkLst>
      <pc:sldChg chg="addSp delSp modSp mod setBg modClrScheme chgLayout">
        <pc:chgData name="Rahman, Mahfuzur" userId="S::mrahman06@mynbcc.ca::470ee03d-4ad6-4c09-8f77-57a012db49cc" providerId="AD" clId="Web-{FAA7B63B-BB18-38AB-B286-27B7C10D6BF4}" dt="2024-01-23T13:24:56.648" v="4"/>
        <pc:sldMkLst>
          <pc:docMk/>
          <pc:sldMk cId="109857222" sldId="256"/>
        </pc:sldMkLst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5" creationId="{8930EBA3-4D2E-42E8-B828-834555328D85}"/>
          </ac:spMkLst>
        </pc:spChg>
        <pc:spChg chg="add del">
          <ac:chgData name="Rahman, Mahfuzur" userId="S::mrahman06@mynbcc.ca::470ee03d-4ad6-4c09-8f77-57a012db49cc" providerId="AD" clId="Web-{FAA7B63B-BB18-38AB-B286-27B7C10D6BF4}" dt="2024-01-23T13:24:48.773" v="3"/>
          <ac:spMkLst>
            <pc:docMk/>
            <pc:sldMk cId="109857222" sldId="256"/>
            <ac:spMk id="9" creationId="{9B45BA4C-9B54-4496-821F-9E0985CA984D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1" creationId="{E58B2195-5055-402F-A3E7-53FF0E4980C3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3" creationId="{528AA953-F4F9-4DC5-97C7-491F4AF937DC}"/>
          </ac:spMkLst>
        </pc:spChg>
        <pc:picChg chg="add del">
          <ac:chgData name="Rahman, Mahfuzur" userId="S::mrahman06@mynbcc.ca::470ee03d-4ad6-4c09-8f77-57a012db49cc" providerId="AD" clId="Web-{FAA7B63B-BB18-38AB-B286-27B7C10D6BF4}" dt="2024-01-23T13:24:48.773" v="3"/>
          <ac:picMkLst>
            <pc:docMk/>
            <pc:sldMk cId="109857222" sldId="256"/>
            <ac:picMk id="4" creationId="{86921B4B-9C5E-5701-BC7B-5154D4F892B4}"/>
          </ac:picMkLst>
        </pc:picChg>
        <pc:picChg chg="add">
          <ac:chgData name="Rahman, Mahfuzur" userId="S::mrahman06@mynbcc.ca::470ee03d-4ad6-4c09-8f77-57a012db49cc" providerId="AD" clId="Web-{FAA7B63B-BB18-38AB-B286-27B7C10D6BF4}" dt="2024-01-23T13:24:56.648" v="4"/>
          <ac:picMkLst>
            <pc:docMk/>
            <pc:sldMk cId="109857222" sldId="256"/>
            <ac:picMk id="6" creationId="{AB0D8F72-AED6-4F44-9FC3-4CC366264B4B}"/>
          </ac:picMkLst>
        </pc:picChg>
      </pc:sldChg>
      <pc:sldChg chg="modSp new">
        <pc:chgData name="Rahman, Mahfuzur" userId="S::mrahman06@mynbcc.ca::470ee03d-4ad6-4c09-8f77-57a012db49cc" providerId="AD" clId="Web-{FAA7B63B-BB18-38AB-B286-27B7C10D6BF4}" dt="2024-01-23T13:44:01.167" v="77" actId="20577"/>
        <pc:sldMkLst>
          <pc:docMk/>
          <pc:sldMk cId="4268754614" sldId="257"/>
        </pc:sldMkLst>
        <pc:spChg chg="mod">
          <ac:chgData name="Rahman, Mahfuzur" userId="S::mrahman06@mynbcc.ca::470ee03d-4ad6-4c09-8f77-57a012db49cc" providerId="AD" clId="Web-{FAA7B63B-BB18-38AB-B286-27B7C10D6BF4}" dt="2024-01-23T13:25:34.211" v="7" actId="20577"/>
          <ac:spMkLst>
            <pc:docMk/>
            <pc:sldMk cId="4268754614" sldId="257"/>
            <ac:spMk id="2" creationId="{12CF0B87-F23C-83B1-3E4C-A01FEBCD756B}"/>
          </ac:spMkLst>
        </pc:spChg>
        <pc:spChg chg="mod">
          <ac:chgData name="Rahman, Mahfuzur" userId="S::mrahman06@mynbcc.ca::470ee03d-4ad6-4c09-8f77-57a012db49cc" providerId="AD" clId="Web-{FAA7B63B-BB18-38AB-B286-27B7C10D6BF4}" dt="2024-01-23T13:44:01.167" v="77" actId="20577"/>
          <ac:spMkLst>
            <pc:docMk/>
            <pc:sldMk cId="4268754614" sldId="257"/>
            <ac:spMk id="3" creationId="{F4CC7681-4897-F861-0E70-D8389D4F577D}"/>
          </ac:spMkLst>
        </pc:spChg>
      </pc:sldChg>
      <pc:sldChg chg="modSp new">
        <pc:chgData name="Rahman, Mahfuzur" userId="S::mrahman06@mynbcc.ca::470ee03d-4ad6-4c09-8f77-57a012db49cc" providerId="AD" clId="Web-{FAA7B63B-BB18-38AB-B286-27B7C10D6BF4}" dt="2024-01-23T14:07:31.797" v="134" actId="20577"/>
        <pc:sldMkLst>
          <pc:docMk/>
          <pc:sldMk cId="1945905551" sldId="258"/>
        </pc:sldMkLst>
        <pc:spChg chg="mod">
          <ac:chgData name="Rahman, Mahfuzur" userId="S::mrahman06@mynbcc.ca::470ee03d-4ad6-4c09-8f77-57a012db49cc" providerId="AD" clId="Web-{FAA7B63B-BB18-38AB-B286-27B7C10D6BF4}" dt="2024-01-23T13:27:49.448" v="11" actId="20577"/>
          <ac:spMkLst>
            <pc:docMk/>
            <pc:sldMk cId="1945905551" sldId="258"/>
            <ac:spMk id="2" creationId="{929F052A-4B19-2065-A607-C5B323CB612B}"/>
          </ac:spMkLst>
        </pc:spChg>
        <pc:spChg chg="mod">
          <ac:chgData name="Rahman, Mahfuzur" userId="S::mrahman06@mynbcc.ca::470ee03d-4ad6-4c09-8f77-57a012db49cc" providerId="AD" clId="Web-{FAA7B63B-BB18-38AB-B286-27B7C10D6BF4}" dt="2024-01-23T14:07:31.797" v="134" actId="20577"/>
          <ac:spMkLst>
            <pc:docMk/>
            <pc:sldMk cId="1945905551" sldId="258"/>
            <ac:spMk id="3" creationId="{7C4C5185-C84F-56E7-D58E-2848C4D5A58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3:50:34.424" v="92" actId="20577"/>
        <pc:sldMkLst>
          <pc:docMk/>
          <pc:sldMk cId="1793562010" sldId="259"/>
        </pc:sldMkLst>
        <pc:spChg chg="mod">
          <ac:chgData name="Rahman, Mahfuzur" userId="S::mrahman06@mynbcc.ca::470ee03d-4ad6-4c09-8f77-57a012db49cc" providerId="AD" clId="Web-{FAA7B63B-BB18-38AB-B286-27B7C10D6BF4}" dt="2024-01-23T13:45:36.372" v="81" actId="20577"/>
          <ac:spMkLst>
            <pc:docMk/>
            <pc:sldMk cId="1793562010" sldId="259"/>
            <ac:spMk id="2" creationId="{B3FF8A46-D8BE-C25F-574E-5D5BCC888A35}"/>
          </ac:spMkLst>
        </pc:spChg>
        <pc:spChg chg="mod">
          <ac:chgData name="Rahman, Mahfuzur" userId="S::mrahman06@mynbcc.ca::470ee03d-4ad6-4c09-8f77-57a012db49cc" providerId="AD" clId="Web-{FAA7B63B-BB18-38AB-B286-27B7C10D6BF4}" dt="2024-01-23T13:50:34.424" v="92" actId="20577"/>
          <ac:spMkLst>
            <pc:docMk/>
            <pc:sldMk cId="1793562010" sldId="259"/>
            <ac:spMk id="3" creationId="{8A75A4D7-772C-F186-2981-7FB6E799980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0:16.621" v="109" actId="20577"/>
        <pc:sldMkLst>
          <pc:docMk/>
          <pc:sldMk cId="3581675405" sldId="260"/>
        </pc:sldMkLst>
        <pc:spChg chg="mod">
          <ac:chgData name="Rahman, Mahfuzur" userId="S::mrahman06@mynbcc.ca::470ee03d-4ad6-4c09-8f77-57a012db49cc" providerId="AD" clId="Web-{FAA7B63B-BB18-38AB-B286-27B7C10D6BF4}" dt="2024-01-23T13:52:36.488" v="96" actId="20577"/>
          <ac:spMkLst>
            <pc:docMk/>
            <pc:sldMk cId="3581675405" sldId="260"/>
            <ac:spMk id="2" creationId="{BE3BCD3E-526E-0472-6498-7021D2D6A070}"/>
          </ac:spMkLst>
        </pc:spChg>
        <pc:spChg chg="mod">
          <ac:chgData name="Rahman, Mahfuzur" userId="S::mrahman06@mynbcc.ca::470ee03d-4ad6-4c09-8f77-57a012db49cc" providerId="AD" clId="Web-{FAA7B63B-BB18-38AB-B286-27B7C10D6BF4}" dt="2024-01-23T14:00:16.621" v="109" actId="20577"/>
          <ac:spMkLst>
            <pc:docMk/>
            <pc:sldMk cId="3581675405" sldId="260"/>
            <ac:spMk id="3" creationId="{B710CF4A-EBD3-582F-545D-C9894E68E9D4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3:07.108" v="126" actId="20577"/>
        <pc:sldMkLst>
          <pc:docMk/>
          <pc:sldMk cId="1799907896" sldId="261"/>
        </pc:sldMkLst>
        <pc:spChg chg="mod">
          <ac:chgData name="Rahman, Mahfuzur" userId="S::mrahman06@mynbcc.ca::470ee03d-4ad6-4c09-8f77-57a012db49cc" providerId="AD" clId="Web-{FAA7B63B-BB18-38AB-B286-27B7C10D6BF4}" dt="2024-01-23T14:02:17.045" v="122" actId="20577"/>
          <ac:spMkLst>
            <pc:docMk/>
            <pc:sldMk cId="1799907896" sldId="261"/>
            <ac:spMk id="2" creationId="{933792CF-9F2A-A116-1DC8-D639A4330A7D}"/>
          </ac:spMkLst>
        </pc:spChg>
        <pc:spChg chg="mod">
          <ac:chgData name="Rahman, Mahfuzur" userId="S::mrahman06@mynbcc.ca::470ee03d-4ad6-4c09-8f77-57a012db49cc" providerId="AD" clId="Web-{FAA7B63B-BB18-38AB-B286-27B7C10D6BF4}" dt="2024-01-23T14:03:07.108" v="126" actId="20577"/>
          <ac:spMkLst>
            <pc:docMk/>
            <pc:sldMk cId="1799907896" sldId="261"/>
            <ac:spMk id="3" creationId="{3A71A6AE-B103-165C-31AA-EB625BF7D08E}"/>
          </ac:spMkLst>
        </pc:spChg>
      </pc:sldChg>
      <pc:sldChg chg="modSp add del replId">
        <pc:chgData name="Rahman, Mahfuzur" userId="S::mrahman06@mynbcc.ca::470ee03d-4ad6-4c09-8f77-57a012db49cc" providerId="AD" clId="Web-{FAA7B63B-BB18-38AB-B286-27B7C10D6BF4}" dt="2024-01-23T14:07:20.093" v="131"/>
        <pc:sldMkLst>
          <pc:docMk/>
          <pc:sldMk cId="581482252" sldId="262"/>
        </pc:sldMkLst>
        <pc:spChg chg="mod">
          <ac:chgData name="Rahman, Mahfuzur" userId="S::mrahman06@mynbcc.ca::470ee03d-4ad6-4c09-8f77-57a012db49cc" providerId="AD" clId="Web-{FAA7B63B-BB18-38AB-B286-27B7C10D6BF4}" dt="2024-01-23T14:07:15.875" v="130" actId="20577"/>
          <ac:spMkLst>
            <pc:docMk/>
            <pc:sldMk cId="581482252" sldId="262"/>
            <ac:spMk id="2" creationId="{D056C013-716C-306A-2AA9-BE457C3B69BC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14:39.307" v="141" actId="20577"/>
        <pc:sldMkLst>
          <pc:docMk/>
          <pc:sldMk cId="707860845" sldId="262"/>
        </pc:sldMkLst>
        <pc:spChg chg="mod">
          <ac:chgData name="Rahman, Mahfuzur" userId="S::mrahman06@mynbcc.ca::470ee03d-4ad6-4c09-8f77-57a012db49cc" providerId="AD" clId="Web-{FAA7B63B-BB18-38AB-B286-27B7C10D6BF4}" dt="2024-01-23T14:11:37.569" v="136" actId="20577"/>
          <ac:spMkLst>
            <pc:docMk/>
            <pc:sldMk cId="707860845" sldId="262"/>
            <ac:spMk id="2" creationId="{D60CB0DA-0296-95A4-482F-DA6323C27FB6}"/>
          </ac:spMkLst>
        </pc:spChg>
        <pc:spChg chg="mod">
          <ac:chgData name="Rahman, Mahfuzur" userId="S::mrahman06@mynbcc.ca::470ee03d-4ad6-4c09-8f77-57a012db49cc" providerId="AD" clId="Web-{FAA7B63B-BB18-38AB-B286-27B7C10D6BF4}" dt="2024-01-23T14:14:39.307" v="141" actId="20577"/>
          <ac:spMkLst>
            <pc:docMk/>
            <pc:sldMk cId="707860845" sldId="262"/>
            <ac:spMk id="3" creationId="{F361A2ED-EBC4-758C-39D7-8D3FCB3A064E}"/>
          </ac:spMkLst>
        </pc:spChg>
      </pc:sldChg>
      <pc:sldChg chg="addSp modSp add replId">
        <pc:chgData name="Rahman, Mahfuzur" userId="S::mrahman06@mynbcc.ca::470ee03d-4ad6-4c09-8f77-57a012db49cc" providerId="AD" clId="Web-{FAA7B63B-BB18-38AB-B286-27B7C10D6BF4}" dt="2024-01-23T14:16:21.543" v="159" actId="14100"/>
        <pc:sldMkLst>
          <pc:docMk/>
          <pc:sldMk cId="4058661681" sldId="263"/>
        </pc:sldMkLst>
        <pc:spChg chg="mod">
          <ac:chgData name="Rahman, Mahfuzur" userId="S::mrahman06@mynbcc.ca::470ee03d-4ad6-4c09-8f77-57a012db49cc" providerId="AD" clId="Web-{FAA7B63B-BB18-38AB-B286-27B7C10D6BF4}" dt="2024-01-23T14:15:18.261" v="145" actId="20577"/>
          <ac:spMkLst>
            <pc:docMk/>
            <pc:sldMk cId="4058661681" sldId="263"/>
            <ac:spMk id="2" creationId="{F3CCE0FA-FF89-68E5-D632-6C9D601AA42A}"/>
          </ac:spMkLst>
        </pc:spChg>
        <pc:spChg chg="mod">
          <ac:chgData name="Rahman, Mahfuzur" userId="S::mrahman06@mynbcc.ca::470ee03d-4ad6-4c09-8f77-57a012db49cc" providerId="AD" clId="Web-{FAA7B63B-BB18-38AB-B286-27B7C10D6BF4}" dt="2024-01-23T14:15:33.886" v="148" actId="20577"/>
          <ac:spMkLst>
            <pc:docMk/>
            <pc:sldMk cId="4058661681" sldId="263"/>
            <ac:spMk id="3" creationId="{87E7120D-D206-716E-35E9-F0BA0E503841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16:21.543" v="159" actId="14100"/>
          <ac:picMkLst>
            <pc:docMk/>
            <pc:sldMk cId="4058661681" sldId="263"/>
            <ac:picMk id="4" creationId="{8D9BE20C-6D73-DEB0-6F7A-E95E7D11C4AA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1:08.813" v="167" actId="20577"/>
        <pc:sldMkLst>
          <pc:docMk/>
          <pc:sldMk cId="921210089" sldId="264"/>
        </pc:sldMkLst>
        <pc:spChg chg="mod">
          <ac:chgData name="Rahman, Mahfuzur" userId="S::mrahman06@mynbcc.ca::470ee03d-4ad6-4c09-8f77-57a012db49cc" providerId="AD" clId="Web-{FAA7B63B-BB18-38AB-B286-27B7C10D6BF4}" dt="2024-01-23T14:18:01.748" v="162" actId="20577"/>
          <ac:spMkLst>
            <pc:docMk/>
            <pc:sldMk cId="921210089" sldId="264"/>
            <ac:spMk id="2" creationId="{93EC46E5-5BAE-D80C-695F-BAD7D7DEF450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08.813" v="167" actId="20577"/>
          <ac:spMkLst>
            <pc:docMk/>
            <pc:sldMk cId="921210089" sldId="264"/>
            <ac:spMk id="3" creationId="{44B9D355-573A-89DA-254A-A4909A60A3ED}"/>
          </ac:spMkLst>
        </pc:spChg>
        <pc:picChg chg="del">
          <ac:chgData name="Rahman, Mahfuzur" userId="S::mrahman06@mynbcc.ca::470ee03d-4ad6-4c09-8f77-57a012db49cc" providerId="AD" clId="Web-{FAA7B63B-BB18-38AB-B286-27B7C10D6BF4}" dt="2024-01-23T14:17:53.326" v="161"/>
          <ac:picMkLst>
            <pc:docMk/>
            <pc:sldMk cId="921210089" sldId="264"/>
            <ac:picMk id="4" creationId="{D0BCB36D-F949-A826-9820-23E384B4E778}"/>
          </ac:picMkLst>
        </pc:picChg>
      </pc:sldChg>
      <pc:sldChg chg="addSp modSp add replId">
        <pc:chgData name="Rahman, Mahfuzur" userId="S::mrahman06@mynbcc.ca::470ee03d-4ad6-4c09-8f77-57a012db49cc" providerId="AD" clId="Web-{FAA7B63B-BB18-38AB-B286-27B7C10D6BF4}" dt="2024-01-23T14:22:16.220" v="177" actId="14100"/>
        <pc:sldMkLst>
          <pc:docMk/>
          <pc:sldMk cId="3290567693" sldId="265"/>
        </pc:sldMkLst>
        <pc:spChg chg="mod">
          <ac:chgData name="Rahman, Mahfuzur" userId="S::mrahman06@mynbcc.ca::470ee03d-4ad6-4c09-8f77-57a012db49cc" providerId="AD" clId="Web-{FAA7B63B-BB18-38AB-B286-27B7C10D6BF4}" dt="2024-01-23T14:21:35.751" v="171" actId="20577"/>
          <ac:spMkLst>
            <pc:docMk/>
            <pc:sldMk cId="3290567693" sldId="265"/>
            <ac:spMk id="2" creationId="{92C75E33-D927-2AA5-D4E4-AA0E04B70AB1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43.595" v="174" actId="20577"/>
          <ac:spMkLst>
            <pc:docMk/>
            <pc:sldMk cId="3290567693" sldId="265"/>
            <ac:spMk id="3" creationId="{AC1FEE13-68CD-5660-A21D-7BFDEA8A6179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22:16.220" v="177" actId="14100"/>
          <ac:picMkLst>
            <pc:docMk/>
            <pc:sldMk cId="3290567693" sldId="265"/>
            <ac:picMk id="4" creationId="{250E581B-5D57-37BF-3BA4-0C15B78D1B91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4:24.879" v="182" actId="20577"/>
        <pc:sldMkLst>
          <pc:docMk/>
          <pc:sldMk cId="3660418783" sldId="266"/>
        </pc:sldMkLst>
        <pc:spChg chg="mod">
          <ac:chgData name="Rahman, Mahfuzur" userId="S::mrahman06@mynbcc.ca::470ee03d-4ad6-4c09-8f77-57a012db49cc" providerId="AD" clId="Web-{FAA7B63B-BB18-38AB-B286-27B7C10D6BF4}" dt="2024-01-23T14:22:58.315" v="179" actId="20577"/>
          <ac:spMkLst>
            <pc:docMk/>
            <pc:sldMk cId="3660418783" sldId="266"/>
            <ac:spMk id="2" creationId="{83740FF6-7439-0767-2D1A-6B8B9F4CC30B}"/>
          </ac:spMkLst>
        </pc:spChg>
        <pc:spChg chg="mod">
          <ac:chgData name="Rahman, Mahfuzur" userId="S::mrahman06@mynbcc.ca::470ee03d-4ad6-4c09-8f77-57a012db49cc" providerId="AD" clId="Web-{FAA7B63B-BB18-38AB-B286-27B7C10D6BF4}" dt="2024-01-23T14:24:24.879" v="182" actId="20577"/>
          <ac:spMkLst>
            <pc:docMk/>
            <pc:sldMk cId="3660418783" sldId="266"/>
            <ac:spMk id="3" creationId="{AA269218-70A7-C162-7C84-06AD713D8FC2}"/>
          </ac:spMkLst>
        </pc:spChg>
        <pc:picChg chg="del">
          <ac:chgData name="Rahman, Mahfuzur" userId="S::mrahman06@mynbcc.ca::470ee03d-4ad6-4c09-8f77-57a012db49cc" providerId="AD" clId="Web-{FAA7B63B-BB18-38AB-B286-27B7C10D6BF4}" dt="2024-01-23T14:23:03.831" v="180"/>
          <ac:picMkLst>
            <pc:docMk/>
            <pc:sldMk cId="3660418783" sldId="266"/>
            <ac:picMk id="4" creationId="{79953A67-C5CA-8103-0250-3604EE2CF7E3}"/>
          </ac:picMkLst>
        </pc:picChg>
      </pc:sldChg>
      <pc:sldMasterChg chg="add del addSldLayout del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2460954070" sldId="2147483660"/>
        </pc:sldMasterMkLst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1113238677" sldId="2147483711"/>
        </pc:sldMasterMkLst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243371163" sldId="2147483700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3227621826" sldId="2147483701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115460064" sldId="2147483702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332650860" sldId="2147483703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423618592" sldId="2147483704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334029807" sldId="2147483705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16509239" sldId="2147483706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251847035" sldId="2147483707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670387623" sldId="2147483708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543105395" sldId="2147483709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4157554487" sldId="2147483710"/>
          </pc:sldLayoutMkLst>
        </pc:sldLayoutChg>
      </pc:sldMasterChg>
      <pc:sldMasterChg chg="add del addSldLayout delSldLayout">
        <pc:chgData name="Rahman, Mahfuzur" userId="S::mrahman06@mynbcc.ca::470ee03d-4ad6-4c09-8f77-57a012db49cc" providerId="AD" clId="Web-{FAA7B63B-BB18-38AB-B286-27B7C10D6BF4}" dt="2024-01-23T13:24:48.773" v="3"/>
        <pc:sldMasterMkLst>
          <pc:docMk/>
          <pc:sldMasterMk cId="2127854624" sldId="2147483737"/>
        </pc:sldMasterMkLst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521838418" sldId="214748372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758457007" sldId="214748372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622933319" sldId="214748372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09318120" sldId="214748372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4003648031" sldId="214748373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37847046" sldId="214748373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9651384" sldId="214748373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202868371" sldId="214748373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399347343" sldId="214748373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035245113" sldId="214748373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436392881" sldId="2147483736"/>
          </pc:sldLayoutMkLst>
        </pc:sldLayoutChg>
      </pc:sldMasterChg>
    </pc:docChg>
  </pc:docChgLst>
  <pc:docChgLst>
    <pc:chgData name="Rahman, Mahfuzur" userId="S::mrahman06@mynbcc.ca::470ee03d-4ad6-4c09-8f77-57a012db49cc" providerId="AD" clId="Web-{767D418B-FC7D-4696-95AE-0017792FA222}"/>
    <pc:docChg chg="addSld delSld modSld">
      <pc:chgData name="Rahman, Mahfuzur" userId="S::mrahman06@mynbcc.ca::470ee03d-4ad6-4c09-8f77-57a012db49cc" providerId="AD" clId="Web-{767D418B-FC7D-4696-95AE-0017792FA222}" dt="2024-01-22T12:25:16.721" v="20"/>
      <pc:docMkLst>
        <pc:docMk/>
      </pc:docMkLst>
      <pc:sldChg chg="addSp delSp modSp add del mod setBg modClrScheme chgLayout">
        <pc:chgData name="Rahman, Mahfuzur" userId="S::mrahman06@mynbcc.ca::470ee03d-4ad6-4c09-8f77-57a012db49cc" providerId="AD" clId="Web-{767D418B-FC7D-4696-95AE-0017792FA222}" dt="2024-01-22T12:25:16.315" v="19"/>
        <pc:sldMkLst>
          <pc:docMk/>
          <pc:sldMk cId="109857222" sldId="256"/>
        </pc:sldMkLst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20" creationId="{8D71EDA1-87BF-4D5D-AB79-F346FD19278A}"/>
          </ac:spMkLst>
        </pc:spChg>
      </pc:sldChg>
      <pc:sldChg chg="new del">
        <pc:chgData name="Rahman, Mahfuzur" userId="S::mrahman06@mynbcc.ca::470ee03d-4ad6-4c09-8f77-57a012db49cc" providerId="AD" clId="Web-{767D418B-FC7D-4696-95AE-0017792FA222}" dt="2024-01-22T12:25:16.721" v="20"/>
        <pc:sldMkLst>
          <pc:docMk/>
          <pc:sldMk cId="312866147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1486-EA84-F1D8-7770-84827D40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D641C-C023-BCAD-5EFA-A4D455A64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7065-08DE-FBF2-129C-4D915CCF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A16F-FFA5-47A4-CE72-524E1D07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8646-8859-F444-7996-62556E27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4880-718B-F91F-6351-9769EA05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C1ED4-8F14-A894-F5BF-0FE15F7C9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61DFD-32F2-6668-B0A3-6B2DEF26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51A3-8E13-8A35-DE6B-50DCC438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A73E-689A-7928-E016-B4A4FFFE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A48F4-3C3E-1EA4-3138-9944BDA95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7027B-F8EC-2CDC-04E6-11A15AAE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CB7-B737-39A9-DA11-409F6770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FC60-A081-33F7-560F-6EF31549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4037-E08B-C0F4-16C6-6CC4BD5D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B1CD-B787-8C6B-91B2-7C3BFC0C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9CA-AF0C-BDD8-6F1E-EECB96558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9188-A9D3-BACB-C5E3-545B40D1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B435-D1D6-49CB-5158-5218187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0831B-D072-D7A1-F460-4C9E7EDB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3056-31C0-93FC-D5BC-376607FC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94BE-49D8-ED18-1BEC-73611894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CC77-1B1F-6DA7-E6D7-B7217909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A601-E464-39CD-096B-2269A610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D19C-BD44-0088-8447-9C91FA0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4F31-41CE-E2F4-0055-F7511F85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D54A-2794-C165-E3C5-400C1ABE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EF99-E26A-30F0-0AC7-4B6539B56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6597-A1C4-A372-8831-3ED04E46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D40A-70D9-BAFA-2AA7-52B09514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8FE79-625C-51D5-D3E1-35FC889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B22D-8A98-32AF-44B3-B5FC9D8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181EA-11E0-058B-AE67-5EB8CBAE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E2964-7314-0F94-11BD-14854C19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B621-F45F-8D58-E706-11F8EC0A0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52D87-F95B-7A2C-0B76-83A616E6E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E3D0A-067F-AC49-F85C-E6BB6186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ED469-8F51-06C5-EB21-BA94D952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EF90C-A04D-19BE-AD22-9DA4B3D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1CEA-0D45-B2BB-7506-2C47B974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66DB4-F60D-0210-BBD4-F5A0809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E7B5-3310-6D95-C0FA-9AE656AC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59998-CFEF-050E-3F7A-5355EA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56DC2-9CBE-77D2-DBD8-0E940E35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6CE8C-EE1E-274B-7417-16A617EC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38F00-A032-D098-F802-C7EBC7A3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F127-D19A-D235-7969-DF88A506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2AC0-5D96-0EFF-E960-65082906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413FE-FE89-9673-21AA-08A6EDFE2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CA10E-8F8B-FB33-B54A-7DCCFA87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B03B-8DED-0D25-0C85-98AB2199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E391A-7339-CEA9-BB6E-6CE9FC4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3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51E-BA39-10B5-2D38-E77E4D1A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03438-F581-5E31-9404-4961446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1478-0DC5-AE82-0590-9C7D38F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CA7A-1828-7015-2E08-9606AF17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E4FD-45CF-668D-AB49-D25D57DD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DD6B-095D-451E-54FE-90903E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9ED1B-DBDC-37BE-581A-51C3C6D2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438D5-61E6-1C09-3BE9-92AE097C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7313-0770-F230-CAD3-2847BFA6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285D-21CB-F93D-F08C-6A17E7A15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769B7-1A98-08B6-E173-ABA4B3B0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viso.ai/deep-learning/convolutional-neural-networks/https:/viso.ai/deep-learning/convolutional-neural-networks/" TargetMode="External"/><Relationship Id="rId3" Type="http://schemas.openxmlformats.org/officeDocument/2006/relationships/hyperlink" Target="https://home.csulb.edu/~cwallis/382/readings/482/mccolloch.logical.calculus.ideas.1943.pdf" TargetMode="External"/><Relationship Id="rId7" Type="http://schemas.openxmlformats.org/officeDocument/2006/relationships/hyperlink" Target="https://www.simplilearn.com/tutorials/deep-learning-tutorial/what-is-deep-learning" TargetMode="External"/><Relationship Id="rId12" Type="http://schemas.openxmlformats.org/officeDocument/2006/relationships/hyperlink" Target="https://www.cs.cmu.edu/~efros/courses/LBMV07/Papers/viola-cvpr-01.pdf" TargetMode="External"/><Relationship Id="rId2" Type="http://schemas.openxmlformats.org/officeDocument/2006/relationships/hyperlink" Target="https://www.cs.virginia.edu/~robins/Turing_Paper_1936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uiltin.com/machine-learning/backpropagation-neural-network" TargetMode="External"/><Relationship Id="rId11" Type="http://schemas.openxmlformats.org/officeDocument/2006/relationships/hyperlink" Target="https://pyimagesearch.com/2014/11/10/histogram-oriented-gradients-object-detection/" TargetMode="External"/><Relationship Id="rId5" Type="http://schemas.openxmlformats.org/officeDocument/2006/relationships/hyperlink" Target="https://www.techtarget.com/searchenterpriseai/definition/machine-learning-ML" TargetMode="External"/><Relationship Id="rId10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www.ibm.com/topics/machine-learning" TargetMode="External"/><Relationship Id="rId9" Type="http://schemas.openxmlformats.org/officeDocument/2006/relationships/hyperlink" Target="https://viso.ai/deep-learning/object-detection/https:/viso.ai/deep-learning/object-detection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2640.pdf" TargetMode="External"/><Relationship Id="rId13" Type="http://schemas.openxmlformats.org/officeDocument/2006/relationships/hyperlink" Target="https://cocodataset.org/#home" TargetMode="External"/><Relationship Id="rId3" Type="http://schemas.openxmlformats.org/officeDocument/2006/relationships/hyperlink" Target="https://cs.brown.edu/people/pfelzens/papers/lsvm-pami.pdf" TargetMode="External"/><Relationship Id="rId7" Type="http://schemas.openxmlformats.org/officeDocument/2006/relationships/hyperlink" Target="https://arxiv.org/pdf/1612.03144.pdf" TargetMode="External"/><Relationship Id="rId12" Type="http://schemas.openxmlformats.org/officeDocument/2006/relationships/hyperlink" Target="https://www.image-net.org/" TargetMode="External"/><Relationship Id="rId2" Type="http://schemas.openxmlformats.org/officeDocument/2006/relationships/hyperlink" Target="https://lear.inrialpes.fr/people/triggs/pubs/Dalal-cvpr05.pdf" TargetMode="External"/><Relationship Id="rId16" Type="http://schemas.openxmlformats.org/officeDocument/2006/relationships/hyperlink" Target="https://scale.com/blog/best-10-public-datasets-object-de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703.06870.pdf" TargetMode="External"/><Relationship Id="rId11" Type="http://schemas.openxmlformats.org/officeDocument/2006/relationships/hyperlink" Target="https://www.robots.ox.ac.uk/~vgg/data/vgg_face/" TargetMode="External"/><Relationship Id="rId5" Type="http://schemas.openxmlformats.org/officeDocument/2006/relationships/hyperlink" Target="https://arxiv.org/pdf/1506.01497.pdf" TargetMode="External"/><Relationship Id="rId15" Type="http://schemas.openxmlformats.org/officeDocument/2006/relationships/hyperlink" Target="https://doc.bdd100k.com/license.html" TargetMode="External"/><Relationship Id="rId10" Type="http://schemas.openxmlformats.org/officeDocument/2006/relationships/hyperlink" Target="https://arxiv.org/pdf/2305.09972.pdf" TargetMode="External"/><Relationship Id="rId4" Type="http://schemas.openxmlformats.org/officeDocument/2006/relationships/hyperlink" Target="https://arxiv.org/pdf/1311.2524v5.pdf" TargetMode="External"/><Relationship Id="rId9" Type="http://schemas.openxmlformats.org/officeDocument/2006/relationships/hyperlink" Target="https://arxiv.org/pdf/1512.02325.pdf" TargetMode="External"/><Relationship Id="rId14" Type="http://schemas.openxmlformats.org/officeDocument/2006/relationships/hyperlink" Target="http://host.robots.ox.ac.uk/pascal/VOC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project/deepface/0.0.24/" TargetMode="External"/><Relationship Id="rId3" Type="http://schemas.openxmlformats.org/officeDocument/2006/relationships/hyperlink" Target="https://github.com/opencv/opencv/tree/master/data/haarcascades" TargetMode="External"/><Relationship Id="rId7" Type="http://schemas.openxmlformats.org/officeDocument/2006/relationships/hyperlink" Target="https://github.com/swghosh/DeepFace" TargetMode="External"/><Relationship Id="rId2" Type="http://schemas.openxmlformats.org/officeDocument/2006/relationships/hyperlink" Target="https://public.roboflow.com/object-det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toronto.edu/~ranzato/publications/taigman_cvpr14.pdf" TargetMode="External"/><Relationship Id="rId5" Type="http://schemas.openxmlformats.org/officeDocument/2006/relationships/hyperlink" Target="https://pypi.org/project/mtcnn-opencv/" TargetMode="External"/><Relationship Id="rId4" Type="http://schemas.openxmlformats.org/officeDocument/2006/relationships/hyperlink" Target="https://learnopencv.com/histogram-of-oriented-gradients/" TargetMode="External"/><Relationship Id="rId9" Type="http://schemas.openxmlformats.org/officeDocument/2006/relationships/hyperlink" Target="https://colab.research.googl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F72-AED6-4F44-9FC3-4CC36626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t="10098" r="6217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7153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Research Project – Machine Learning using Python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950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Course: </a:t>
            </a:r>
            <a:r>
              <a:rPr lang="en-US" sz="2000" dirty="0">
                <a:ea typeface="+mn-lt"/>
                <a:cs typeface="+mn-lt"/>
              </a:rPr>
              <a:t>Advanced Topics - Web Dev</a:t>
            </a:r>
          </a:p>
          <a:p>
            <a:pPr algn="l"/>
            <a:endParaRPr lang="en-US" sz="2000" dirty="0">
              <a:ea typeface="+mn-lt"/>
              <a:cs typeface="+mn-lt"/>
            </a:endParaRPr>
          </a:p>
          <a:p>
            <a:pPr algn="l"/>
            <a:r>
              <a:rPr lang="en-US" sz="1600" dirty="0" err="1"/>
              <a:t>Mahfuzur</a:t>
            </a:r>
            <a:r>
              <a:rPr lang="en-US" sz="1600" dirty="0"/>
              <a:t> Rahman and Pablo Quintana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Types of Deep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98083" y="313977"/>
            <a:ext cx="7626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Neural Networks (CNNs)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F</a:t>
            </a:r>
            <a:r>
              <a:rPr lang="en-US" sz="1800" b="0" i="0" dirty="0">
                <a:solidFill>
                  <a:srgbClr val="272F31"/>
                </a:solidFill>
                <a:effectLst/>
              </a:rPr>
              <a:t>requently used for the tasks of image classification.</a:t>
            </a:r>
          </a:p>
          <a:p>
            <a:pPr algn="just"/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CEA48-7552-4EE5-56DF-475E867F2BC1}"/>
              </a:ext>
            </a:extLst>
          </p:cNvPr>
          <p:cNvSpPr txBox="1"/>
          <p:nvPr/>
        </p:nvSpPr>
        <p:spPr>
          <a:xfrm>
            <a:off x="4298083" y="1642336"/>
            <a:ext cx="762644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Recurrent Neural Networks (RNNs)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strong choice for building up sequential representations of data over time: tasks such as document translation, voice recognition, sentiment analysis, </a:t>
            </a:r>
            <a:r>
              <a:rPr lang="en-CA" sz="1800" dirty="0">
                <a:solidFill>
                  <a:srgbClr val="272F31"/>
                </a:solidFill>
              </a:rPr>
              <a:t>Image captioning</a:t>
            </a:r>
            <a:r>
              <a:rPr lang="en-CA" sz="1600" dirty="0"/>
              <a:t>,</a:t>
            </a:r>
            <a:r>
              <a:rPr lang="en-US" sz="1800" dirty="0">
                <a:solidFill>
                  <a:srgbClr val="272F31"/>
                </a:solidFill>
              </a:rPr>
              <a:t> and Natural Language Processing (NLP).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72F3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A famous algorithm used is Long Short-Term Memory (LSTM).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6A543-1D42-074E-F676-A0FF300E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41" y="3758508"/>
            <a:ext cx="3474317" cy="2914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5B154-9CB6-198C-C17C-710700769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47" y="3882654"/>
            <a:ext cx="4245157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Deep Learning and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Python and library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A1FE-FDFA-1F10-92C5-DB80EE8E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75" y="3025076"/>
            <a:ext cx="1162513" cy="807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6A69-E8C3-F57C-D6A4-C623B5EB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06261"/>
              </p:ext>
            </p:extLst>
          </p:nvPr>
        </p:nvGraphicFramePr>
        <p:xfrm>
          <a:off x="4195370" y="258611"/>
          <a:ext cx="7837724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sz="1400" dirty="0"/>
                        <a:t>C</a:t>
                      </a:r>
                      <a:r>
                        <a:rPr lang="en-CA" sz="1400" dirty="0" err="1"/>
                        <a:t>omputer</a:t>
                      </a:r>
                      <a:r>
                        <a:rPr lang="en-CA" sz="1400" dirty="0"/>
                        <a:t> Vision Applications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F</a:t>
                      </a:r>
                      <a:r>
                        <a:rPr lang="en-CA" sz="1400" dirty="0"/>
                        <a:t>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Detector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Classification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Tracking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Medical </a:t>
                      </a:r>
                      <a:r>
                        <a:rPr lang="es-CL" sz="1400" dirty="0" err="1"/>
                        <a:t>imaging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processing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Autonomous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vehicles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Augmented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reality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Manufacturing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786A26-2E2D-277A-2D3D-BC8E06A1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095" y="3040413"/>
            <a:ext cx="967824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0655D-84F6-5BE7-E1E9-0CA9E0EB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551" y="3017906"/>
            <a:ext cx="1973016" cy="675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6C42B-04E9-C278-AE9C-3751FD1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2641" y="3002072"/>
            <a:ext cx="2005703" cy="70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89777-E5DD-0DB3-40F1-AE26DA86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774" y="5837522"/>
            <a:ext cx="2774069" cy="732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7B0B-6BD7-F179-49D9-AA47FF8D2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360" y="4431085"/>
            <a:ext cx="2661280" cy="880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F238C2-1BE5-B07B-E879-8A8BD74D7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5803" y="5751833"/>
            <a:ext cx="1430050" cy="79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0F8B4-47D8-10F8-290D-FB0458C1F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7928" y="4564294"/>
            <a:ext cx="2507192" cy="937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6CD7C-F198-21CE-C6A1-5C29486A9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8857" y="5831252"/>
            <a:ext cx="1328569" cy="675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1EC62A-A833-ABE2-64D6-4A21C36A4C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8881" y="3894119"/>
            <a:ext cx="1279463" cy="154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1051-6B8D-1597-B167-E5D3ABA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07" y="83534"/>
            <a:ext cx="3660603" cy="291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DA62A-BD28-8758-17FC-FD0545B9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148" y="3309337"/>
            <a:ext cx="2865368" cy="2217612"/>
          </a:xfrm>
          <a:prstGeom prst="rect">
            <a:avLst/>
          </a:prstGeom>
        </p:spPr>
      </p:pic>
      <p:pic>
        <p:nvPicPr>
          <p:cNvPr id="9218" name="Picture 2" descr="2D Kidney detection by YOLOv3">
            <a:extLst>
              <a:ext uri="{FF2B5EF4-FFF2-40B4-BE49-F238E27FC236}">
                <a16:creationId xmlns:a16="http://schemas.microsoft.com/office/drawing/2014/main" id="{9458A079-235A-367B-DB56-B6F59C7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00" y="3002821"/>
            <a:ext cx="3706780" cy="19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parison of YOLO-tomato models">
            <a:extLst>
              <a:ext uri="{FF2B5EF4-FFF2-40B4-BE49-F238E27FC236}">
                <a16:creationId xmlns:a16="http://schemas.microsoft.com/office/drawing/2014/main" id="{5BEA5BD3-00A2-D3A2-B880-13D359F5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75" y="85304"/>
            <a:ext cx="3301406" cy="2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C6C02-695E-E2F9-0287-F563CBFC1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154" y="4338381"/>
            <a:ext cx="1735268" cy="2404288"/>
          </a:xfrm>
          <a:prstGeom prst="rect">
            <a:avLst/>
          </a:prstGeom>
        </p:spPr>
      </p:pic>
      <p:pic>
        <p:nvPicPr>
          <p:cNvPr id="9224" name="Picture 8" descr="ELECTRICITY: An Efficient Multi-Camera Vehicle Tracking System for  Intelligent City">
            <a:extLst>
              <a:ext uri="{FF2B5EF4-FFF2-40B4-BE49-F238E27FC236}">
                <a16:creationId xmlns:a16="http://schemas.microsoft.com/office/drawing/2014/main" id="{6D515753-ED38-823D-D419-ADF2A595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9" y="4966476"/>
            <a:ext cx="3277674" cy="17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9A39-22FF-C1A0-5037-C2A08C668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432" y="2303233"/>
            <a:ext cx="2686638" cy="2089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38DC0-6739-1B44-4D41-1082063E51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8168" y="5540525"/>
            <a:ext cx="3756986" cy="1204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D1D4B0-C2F1-0A74-CE76-969D9E0022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7159" y="67484"/>
            <a:ext cx="2491956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36605-5B52-69F0-858F-BDA827E9E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0BEE662-1911-6AC3-E78E-D7D5D9C6F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C767E3-2FCB-A4AC-4770-0B81FE21F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38C845-5201-69AA-B4B8-C16A1D7F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2F2DD0-F03E-9C6A-E661-519581E7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A6F44-8B56-EE6F-6826-121D26734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E03E6-8449-849C-DA1B-B4AB7AEED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Type of algorithms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612B0-7228-F881-B157-B9676AEA05A7}"/>
              </a:ext>
            </a:extLst>
          </p:cNvPr>
          <p:cNvSpPr txBox="1"/>
          <p:nvPr/>
        </p:nvSpPr>
        <p:spPr>
          <a:xfrm>
            <a:off x="4299080" y="930416"/>
            <a:ext cx="7186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 err="1"/>
              <a:t>Haar</a:t>
            </a:r>
            <a:r>
              <a:rPr lang="en-CA" sz="1600" b="1" dirty="0"/>
              <a:t> Cascade Classifier (</a:t>
            </a:r>
            <a:r>
              <a:rPr lang="en-CA" sz="1600" b="0" i="0" dirty="0">
                <a:solidFill>
                  <a:srgbClr val="242424"/>
                </a:solidFill>
                <a:effectLst/>
              </a:rPr>
              <a:t>Paul Viola and Michael Jones</a:t>
            </a:r>
            <a:r>
              <a:rPr lang="en-US" sz="1600" dirty="0">
                <a:solidFill>
                  <a:srgbClr val="242424"/>
                </a:solidFill>
              </a:rPr>
              <a:t>.</a:t>
            </a:r>
            <a:r>
              <a:rPr lang="en-US" sz="1600" b="0" i="0" dirty="0">
                <a:solidFill>
                  <a:srgbClr val="242424"/>
                </a:solidFill>
                <a:effectLst/>
              </a:rPr>
              <a:t> “Rapid Object Detection using a Boosted Cascade of Simple Features”. 2001</a:t>
            </a:r>
            <a:r>
              <a:rPr lang="en-CA" sz="1600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Histogram of Oriented Gradients (HOG)</a:t>
            </a:r>
            <a:r>
              <a:rPr lang="en-CA" sz="1600" b="1" dirty="0"/>
              <a:t> (</a:t>
            </a:r>
            <a:r>
              <a:rPr lang="en-US" sz="1600" dirty="0"/>
              <a:t>Dalal and </a:t>
            </a:r>
            <a:r>
              <a:rPr lang="en-US" sz="1600" dirty="0" err="1"/>
              <a:t>Triggs</a:t>
            </a:r>
            <a:r>
              <a:rPr lang="en-US" sz="1600" dirty="0"/>
              <a:t>. “Histogram of Oriented Gradients for Human Detection”. 2005</a:t>
            </a:r>
            <a:r>
              <a:rPr lang="en-CA" sz="1600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Deformable Part-based Model (DPM) (</a:t>
            </a:r>
            <a:r>
              <a:rPr lang="en-US" sz="1600" dirty="0"/>
              <a:t>Pedro F. </a:t>
            </a:r>
            <a:r>
              <a:rPr lang="en-US" sz="1600" dirty="0" err="1"/>
              <a:t>Felzenszwalb</a:t>
            </a:r>
            <a:r>
              <a:rPr lang="en-US" sz="1600" dirty="0"/>
              <a:t>, Ross B. </a:t>
            </a:r>
            <a:r>
              <a:rPr lang="en-US" sz="1600" dirty="0" err="1"/>
              <a:t>Girshick</a:t>
            </a:r>
            <a:r>
              <a:rPr lang="en-US" sz="1600" dirty="0"/>
              <a:t>, David McAllester and Deva Ramanan. “Object Detection with Discriminatively Trained </a:t>
            </a:r>
            <a:r>
              <a:rPr lang="en-US" sz="1600" dirty="0" err="1"/>
              <a:t>PartBased</a:t>
            </a:r>
            <a:r>
              <a:rPr lang="en-US" sz="1600" dirty="0"/>
              <a:t> Models“. 2009</a:t>
            </a:r>
            <a:r>
              <a:rPr lang="en-CA" sz="16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B17E4-0988-AEB7-92B3-07515635595F}"/>
              </a:ext>
            </a:extLst>
          </p:cNvPr>
          <p:cNvSpPr txBox="1"/>
          <p:nvPr/>
        </p:nvSpPr>
        <p:spPr>
          <a:xfrm>
            <a:off x="4299080" y="326182"/>
            <a:ext cx="7408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Traditional Object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D05BC-C2F1-7C21-C561-86973E7E9965}"/>
              </a:ext>
            </a:extLst>
          </p:cNvPr>
          <p:cNvSpPr txBox="1"/>
          <p:nvPr/>
        </p:nvSpPr>
        <p:spPr>
          <a:xfrm>
            <a:off x="4299080" y="3473642"/>
            <a:ext cx="735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Deep Learning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FCE2-4371-DA91-9A2E-CD2FC4717BAC}"/>
              </a:ext>
            </a:extLst>
          </p:cNvPr>
          <p:cNvSpPr txBox="1"/>
          <p:nvPr/>
        </p:nvSpPr>
        <p:spPr>
          <a:xfrm>
            <a:off x="4343860" y="3928462"/>
            <a:ext cx="74086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Convolutional Neural Networks (CNN) </a:t>
            </a:r>
            <a:r>
              <a:rPr lang="en-CA" sz="1600" dirty="0"/>
              <a:t>(</a:t>
            </a:r>
            <a:r>
              <a:rPr lang="en-US" sz="1600" dirty="0"/>
              <a:t>Y. </a:t>
            </a:r>
            <a:r>
              <a:rPr lang="en-US" sz="1600" dirty="0" err="1"/>
              <a:t>Lecun</a:t>
            </a:r>
            <a:r>
              <a:rPr lang="en-US" sz="1600" dirty="0"/>
              <a:t>; L. </a:t>
            </a:r>
            <a:r>
              <a:rPr lang="en-US" sz="1600" dirty="0" err="1"/>
              <a:t>Bottou</a:t>
            </a:r>
            <a:r>
              <a:rPr lang="en-US" sz="1600" dirty="0"/>
              <a:t>; Y. Bengio; P. Haffner. "Gradient-based learning applied to document recognition". (1998) . http://vision.stanford.edu/cs598_spring07/papers/Lecun98.pdf</a:t>
            </a:r>
            <a:r>
              <a:rPr lang="en-CA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Region-Based Convolutional Neural Networks</a:t>
            </a:r>
            <a:r>
              <a:rPr lang="en-US" sz="1600" dirty="0"/>
              <a:t> (R-CNN) (Ross </a:t>
            </a:r>
            <a:r>
              <a:rPr lang="en-US" sz="1600" dirty="0" err="1"/>
              <a:t>Girshick</a:t>
            </a:r>
            <a:r>
              <a:rPr lang="en-US" sz="1600" dirty="0"/>
              <a:t>, Jeff Donahue, Trevor Darrell, and Jitendra Malik’. “Rich feature hierarchies for accurate object detection and semantic segmentation”.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Faster R-CNN with Region Proposal Networks (RPN) </a:t>
            </a:r>
            <a:r>
              <a:rPr lang="en-US" sz="1600" dirty="0"/>
              <a:t>(</a:t>
            </a:r>
            <a:r>
              <a:rPr lang="en-US" sz="1600" dirty="0" err="1"/>
              <a:t>Shaoqing</a:t>
            </a:r>
            <a:r>
              <a:rPr lang="en-US" sz="1600" dirty="0"/>
              <a:t> Ren, </a:t>
            </a:r>
            <a:r>
              <a:rPr lang="en-US" sz="1600" dirty="0" err="1"/>
              <a:t>Kaiming</a:t>
            </a:r>
            <a:r>
              <a:rPr lang="en-US" sz="1600" dirty="0"/>
              <a:t> He, Ross </a:t>
            </a:r>
            <a:r>
              <a:rPr lang="en-US" sz="1600" dirty="0" err="1"/>
              <a:t>Girshick</a:t>
            </a:r>
            <a:r>
              <a:rPr lang="en-US" sz="1600" dirty="0"/>
              <a:t>, and Jian Sun. “Faster R-CNN: Towards Real-Time Object Detection with Region Proposal Networks”. 2015)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0245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23BCE-D988-6D7C-3DEA-329CA02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D98BE57-258A-C7C1-16F7-872ED494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91F8CF-03AC-50E8-0DBF-5304FC50A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BDA9C-187B-4B8D-8A04-4604818B1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8B2614D-FFDB-4420-81A1-ECC076E6D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7BD69-216E-C03E-9BAD-E6880ED1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707B8-419E-BF8F-97E5-FF754C280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Type of algorithms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E85E-C107-BDDD-5982-E94CC18E3734}"/>
              </a:ext>
            </a:extLst>
          </p:cNvPr>
          <p:cNvSpPr txBox="1"/>
          <p:nvPr/>
        </p:nvSpPr>
        <p:spPr>
          <a:xfrm>
            <a:off x="4343860" y="374471"/>
            <a:ext cx="735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Deep Learning Detection</a:t>
            </a:r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EF8B8-CD60-88E9-77A5-CE0D6F356285}"/>
              </a:ext>
            </a:extLst>
          </p:cNvPr>
          <p:cNvSpPr txBox="1"/>
          <p:nvPr/>
        </p:nvSpPr>
        <p:spPr>
          <a:xfrm>
            <a:off x="4343860" y="857810"/>
            <a:ext cx="740860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/>
              <a:t>Mask R-CNN </a:t>
            </a:r>
            <a:r>
              <a:rPr lang="en-CA" sz="1600" dirty="0"/>
              <a:t>(</a:t>
            </a:r>
            <a:r>
              <a:rPr lang="en-US" sz="1600" dirty="0" err="1"/>
              <a:t>Kaiming</a:t>
            </a:r>
            <a:r>
              <a:rPr lang="en-US" sz="1600" dirty="0"/>
              <a:t> He, Georgia </a:t>
            </a:r>
            <a:r>
              <a:rPr lang="en-US" sz="1600" dirty="0" err="1"/>
              <a:t>Gkioxari</a:t>
            </a:r>
            <a:r>
              <a:rPr lang="en-US" sz="1600" dirty="0"/>
              <a:t>, Piotr </a:t>
            </a:r>
            <a:r>
              <a:rPr lang="en-US" sz="1600" dirty="0" err="1"/>
              <a:t>Dollár</a:t>
            </a:r>
            <a:r>
              <a:rPr lang="en-US" sz="1600" dirty="0"/>
              <a:t>, and Ross </a:t>
            </a:r>
            <a:r>
              <a:rPr lang="en-US" sz="1600" dirty="0" err="1"/>
              <a:t>Girshick</a:t>
            </a:r>
            <a:r>
              <a:rPr lang="en-US" sz="1600" dirty="0"/>
              <a:t>. “Mask R-CNN”. 2017</a:t>
            </a:r>
            <a:r>
              <a:rPr lang="en-CA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Feature Pyramid Networks(FPN) </a:t>
            </a:r>
            <a:r>
              <a:rPr lang="en-CA" sz="1600" dirty="0"/>
              <a:t>(Tsung-Yi Lin, Piotr </a:t>
            </a:r>
            <a:r>
              <a:rPr lang="en-CA" sz="1600" dirty="0" err="1"/>
              <a:t>Dollár</a:t>
            </a:r>
            <a:r>
              <a:rPr lang="en-CA" sz="1600" dirty="0"/>
              <a:t>, Ross </a:t>
            </a:r>
            <a:r>
              <a:rPr lang="en-CA" sz="1600" dirty="0" err="1"/>
              <a:t>Girshick</a:t>
            </a:r>
            <a:r>
              <a:rPr lang="en-CA" sz="1600" dirty="0"/>
              <a:t>, </a:t>
            </a:r>
            <a:r>
              <a:rPr lang="en-CA" sz="1600" dirty="0" err="1"/>
              <a:t>Kaiming</a:t>
            </a:r>
            <a:r>
              <a:rPr lang="en-CA" sz="1600" dirty="0"/>
              <a:t> He, Bharath Hariharan, and Serge </a:t>
            </a:r>
            <a:r>
              <a:rPr lang="en-CA" sz="1600" dirty="0" err="1"/>
              <a:t>Belongie</a:t>
            </a:r>
            <a:r>
              <a:rPr lang="en-CA" sz="1600" dirty="0"/>
              <a:t>. “Feature Pyramid Networks for Object Detection”. 2017)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You Only Look Once (YOLO) </a:t>
            </a:r>
            <a:r>
              <a:rPr lang="en-CA" sz="1600" dirty="0"/>
              <a:t>(</a:t>
            </a:r>
            <a:r>
              <a:rPr lang="en-US" sz="1600" dirty="0"/>
              <a:t>Joseph Redmon, Santosh </a:t>
            </a:r>
            <a:r>
              <a:rPr lang="en-US" sz="1600" dirty="0" err="1"/>
              <a:t>Divvala</a:t>
            </a:r>
            <a:r>
              <a:rPr lang="en-US" sz="1600" dirty="0"/>
              <a:t>, Ross </a:t>
            </a:r>
            <a:r>
              <a:rPr lang="en-US" sz="1600" dirty="0" err="1"/>
              <a:t>Girshick</a:t>
            </a:r>
            <a:r>
              <a:rPr lang="en-US" sz="1600" dirty="0"/>
              <a:t>, and Ali Farhadi’s. “You Only Look Once: Unified, Real-Time Object Detection”. 2016</a:t>
            </a:r>
            <a:r>
              <a:rPr lang="en-CA" sz="1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Single Shot Detector (SSD)</a:t>
            </a:r>
            <a:r>
              <a:rPr lang="en-CA" sz="1600" dirty="0"/>
              <a:t> (Wei Liu, Dragomir </a:t>
            </a:r>
            <a:r>
              <a:rPr lang="en-CA" sz="1600" dirty="0" err="1"/>
              <a:t>Anguelov</a:t>
            </a:r>
            <a:r>
              <a:rPr lang="en-CA" sz="1600" dirty="0"/>
              <a:t>, Dumitru Erhan, Christian </a:t>
            </a:r>
            <a:r>
              <a:rPr lang="en-CA" sz="1600" dirty="0" err="1"/>
              <a:t>Szegedy</a:t>
            </a:r>
            <a:r>
              <a:rPr lang="en-CA" sz="1600" dirty="0"/>
              <a:t>, Scott Reed, Cheng-Yang Fu, and Alexander C. Berg. “SSD: Single Shot </a:t>
            </a:r>
            <a:r>
              <a:rPr lang="en-CA" sz="1600" dirty="0" err="1"/>
              <a:t>MultiBox</a:t>
            </a:r>
            <a:r>
              <a:rPr lang="en-CA" sz="1600" dirty="0"/>
              <a:t> Detector”. 2016)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MTCNN</a:t>
            </a:r>
            <a:r>
              <a:rPr lang="en-CA" sz="1600" dirty="0"/>
              <a:t> (</a:t>
            </a:r>
            <a:r>
              <a:rPr lang="en-CA" sz="1600" dirty="0" err="1"/>
              <a:t>Kaipeng</a:t>
            </a:r>
            <a:r>
              <a:rPr lang="en-CA" sz="1600" dirty="0"/>
              <a:t> Zhang, </a:t>
            </a:r>
            <a:r>
              <a:rPr lang="en-CA" sz="1600" dirty="0" err="1"/>
              <a:t>Zhanpeng</a:t>
            </a:r>
            <a:r>
              <a:rPr lang="en-CA" sz="1600" dirty="0"/>
              <a:t> Zhang, </a:t>
            </a:r>
            <a:r>
              <a:rPr lang="en-CA" sz="1600" dirty="0" err="1"/>
              <a:t>Zhifeng</a:t>
            </a:r>
            <a:r>
              <a:rPr lang="en-CA" sz="1600" dirty="0"/>
              <a:t> Li, Yu </a:t>
            </a:r>
            <a:r>
              <a:rPr lang="en-CA" sz="1600" dirty="0" err="1"/>
              <a:t>Qiao</a:t>
            </a:r>
            <a:r>
              <a:rPr lang="en-CA" sz="1600" dirty="0"/>
              <a:t>. “Joint Face Detection and Alignment using Multi-task Cascaded Convolutional Networks”. 2016)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 err="1"/>
              <a:t>RetinaNet</a:t>
            </a:r>
            <a:r>
              <a:rPr lang="en-CA" sz="1600" dirty="0"/>
              <a:t> (Tsung-Yi Lin, Priya Goyal, Ross </a:t>
            </a:r>
            <a:r>
              <a:rPr lang="en-CA" sz="1600" dirty="0" err="1"/>
              <a:t>Girshick</a:t>
            </a:r>
            <a:r>
              <a:rPr lang="en-CA" sz="1600" dirty="0"/>
              <a:t>, </a:t>
            </a:r>
            <a:r>
              <a:rPr lang="en-CA" sz="1600" dirty="0" err="1"/>
              <a:t>Kaiming</a:t>
            </a:r>
            <a:r>
              <a:rPr lang="en-CA" sz="1600" dirty="0"/>
              <a:t> He, Piotr </a:t>
            </a:r>
            <a:r>
              <a:rPr lang="en-CA" sz="1600" dirty="0" err="1"/>
              <a:t>Dollár</a:t>
            </a:r>
            <a:r>
              <a:rPr lang="en-CA" sz="1600" dirty="0"/>
              <a:t>. “Focal Loss for Dense Object Detection”. 2018)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YOLOv8</a:t>
            </a:r>
            <a:r>
              <a:rPr lang="en-CA" sz="1600" dirty="0"/>
              <a:t> (Dillon Reis, Jordan Kupec, Jacqueline Hong, and Ahmad </a:t>
            </a:r>
            <a:r>
              <a:rPr lang="en-CA" sz="1600" dirty="0" err="1"/>
              <a:t>Daoudi</a:t>
            </a:r>
            <a:r>
              <a:rPr lang="en-CA" sz="1600" dirty="0"/>
              <a:t>. “Real-Time Flying Object Detection with YOLOv8”. 2023)</a:t>
            </a:r>
          </a:p>
        </p:txBody>
      </p:sp>
    </p:spTree>
    <p:extLst>
      <p:ext uri="{BB962C8B-B14F-4D97-AF65-F5344CB8AC3E}">
        <p14:creationId xmlns:p14="http://schemas.microsoft.com/office/powerpoint/2010/main" val="608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7B2B3-2384-5A71-0F30-1BB0554E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A94A759-1925-A48F-CB30-BCE616241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C6BA55-7239-DDD9-59D5-62A9F837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94D3CD-5F12-E486-133E-1FD79A54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3985E-963D-F833-6209-F04BA2EC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6BC11-D2F7-9884-AA3E-17F6F3C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3F3F9-59E5-404F-738C-3EC650535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First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A6A14-8262-5998-A1EC-2BBB48C370C7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i="0" dirty="0" err="1">
                <a:solidFill>
                  <a:srgbClr val="272F31"/>
                </a:solidFill>
                <a:effectLst/>
                <a:latin typeface="PolySans-Slim"/>
              </a:rPr>
              <a:t>LeNet</a:t>
            </a:r>
            <a:r>
              <a:rPr lang="en-US" sz="1800" b="1" i="0" dirty="0">
                <a:solidFill>
                  <a:srgbClr val="272F31"/>
                </a:solidFill>
                <a:effectLst/>
                <a:latin typeface="PolySans-Slim"/>
              </a:rPr>
              <a:t> (1988 – 1994)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177E1-311F-1744-7D0E-54D8AE39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3" y="651453"/>
            <a:ext cx="1600339" cy="1676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E6AE6-52CE-8BDC-6C78-DE523660F650}"/>
              </a:ext>
            </a:extLst>
          </p:cNvPr>
          <p:cNvSpPr txBox="1"/>
          <p:nvPr/>
        </p:nvSpPr>
        <p:spPr>
          <a:xfrm>
            <a:off x="9011887" y="2371570"/>
            <a:ext cx="291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Yann LeCun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A8CAE-20F7-8945-86E9-49387901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281565"/>
            <a:ext cx="7616174" cy="20165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7A621D-EAFF-1237-189B-CB19509822BF}"/>
              </a:ext>
            </a:extLst>
          </p:cNvPr>
          <p:cNvSpPr txBox="1"/>
          <p:nvPr/>
        </p:nvSpPr>
        <p:spPr>
          <a:xfrm>
            <a:off x="4298083" y="1016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MNIST database with handwritten code numbers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A2FE3F-BD57-4A9B-B34E-3644AD109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88" y="1532753"/>
            <a:ext cx="4040743" cy="23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247FB-2B89-F666-3948-F2A2F2D6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EE50C99-96E8-CE90-4C6B-77465994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5D33F5-BD32-4CCB-D5EC-C66EE1977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076E2A-29F6-5399-949D-D06601DBF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DCF48CD-57B7-4B10-456F-1E157533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4788C-93B1-666A-B562-841FC216A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4EE03-3F8A-D8DE-F050-2C953B199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206C2-FE95-F0A2-B9A9-B6133D767CF9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6E4B5-8D27-BD36-3638-2C3F73EBE024}"/>
              </a:ext>
            </a:extLst>
          </p:cNvPr>
          <p:cNvSpPr txBox="1"/>
          <p:nvPr/>
        </p:nvSpPr>
        <p:spPr>
          <a:xfrm>
            <a:off x="4323261" y="854507"/>
            <a:ext cx="6403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Avoid overfitting (“memorize” the training data)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Be able to generalize with 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4BC15-EBAC-9F6E-8D72-ABE266A2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4" y="1923263"/>
            <a:ext cx="3934982" cy="221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62629-3918-5672-455A-E85DFE6C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61" y="4228430"/>
            <a:ext cx="4040743" cy="2002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F6FCB0-71BB-8B37-6C23-66C206E1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77" y="4167943"/>
            <a:ext cx="3494542" cy="2123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A51087-7BE0-F26E-3BCF-37F5BFFDB466}"/>
              </a:ext>
            </a:extLst>
          </p:cNvPr>
          <p:cNvSpPr txBox="1"/>
          <p:nvPr/>
        </p:nvSpPr>
        <p:spPr>
          <a:xfrm>
            <a:off x="8364004" y="1886459"/>
            <a:ext cx="305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Yes, it's a cat!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6DD6D-4185-2727-3CC1-95ECC101FED4}"/>
              </a:ext>
            </a:extLst>
          </p:cNvPr>
          <p:cNvSpPr txBox="1"/>
          <p:nvPr/>
        </p:nvSpPr>
        <p:spPr>
          <a:xfrm>
            <a:off x="8396586" y="2816545"/>
            <a:ext cx="3695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Data is important</a:t>
            </a:r>
          </a:p>
          <a:p>
            <a:r>
              <a:rPr lang="en-CA" dirty="0"/>
              <a:t>“I was not trained with images with different orientations, lighting, and positions.”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4FACD-7F03-DD6B-8F28-79F2734912C3}"/>
              </a:ext>
            </a:extLst>
          </p:cNvPr>
          <p:cNvSpPr txBox="1"/>
          <p:nvPr/>
        </p:nvSpPr>
        <p:spPr>
          <a:xfrm>
            <a:off x="4323261" y="6389900"/>
            <a:ext cx="770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One of the best ways to control overfitting is to use more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65903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8D257-5CFB-9F98-938A-9BBBA670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747A827-AFF3-C688-C8AE-7876E1800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A57C08-198C-FE90-B9A8-366EDBE6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EAE701-B28D-6FFB-2C98-C6F4BE42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D3A2B56-DFB3-F78B-BD3A-AC9280F3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E412-6F34-2A15-0E29-CEBE57921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6F6AF-0A25-6E3D-E617-C4BC7CEC5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40628-FCF7-F5BF-EE24-A242F89D1C33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9718-8D3E-D303-7422-D7AEA82390FB}"/>
              </a:ext>
            </a:extLst>
          </p:cNvPr>
          <p:cNvSpPr txBox="1"/>
          <p:nvPr/>
        </p:nvSpPr>
        <p:spPr>
          <a:xfrm>
            <a:off x="4504093" y="988723"/>
            <a:ext cx="733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This is an optimization problem, and many hyper-parameters participate in the design of the neural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addition, we can control overfitting by tuning the hyper-parameters according to the model to be developed.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82F1E-D5BE-4E9E-4EB0-C26A4D6595F0}"/>
              </a:ext>
            </a:extLst>
          </p:cNvPr>
          <p:cNvSpPr txBox="1"/>
          <p:nvPr/>
        </p:nvSpPr>
        <p:spPr>
          <a:xfrm>
            <a:off x="6566419" y="281772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so, the models learn and find convergence.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3779DA-2019-CA09-697B-E2906DE4E904}"/>
              </a:ext>
            </a:extLst>
          </p:cNvPr>
          <p:cNvSpPr/>
          <p:nvPr/>
        </p:nvSpPr>
        <p:spPr>
          <a:xfrm>
            <a:off x="5390762" y="2898083"/>
            <a:ext cx="783771" cy="242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C5FBB-F176-AEF7-408D-910D3CB5CF56}"/>
              </a:ext>
            </a:extLst>
          </p:cNvPr>
          <p:cNvSpPr txBox="1"/>
          <p:nvPr/>
        </p:nvSpPr>
        <p:spPr>
          <a:xfrm>
            <a:off x="4540379" y="3809261"/>
            <a:ext cx="6330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Layer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Magnitude (learning rate)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Regularization (dropout)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Activations (activation function)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Weight initialization strategy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Loss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Settings for epochs during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Normalization scheme for input data (vectorization)</a:t>
            </a:r>
          </a:p>
        </p:txBody>
      </p:sp>
    </p:spTree>
    <p:extLst>
      <p:ext uri="{BB962C8B-B14F-4D97-AF65-F5344CB8AC3E}">
        <p14:creationId xmlns:p14="http://schemas.microsoft.com/office/powerpoint/2010/main" val="5876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CD469-FAEE-8425-1B68-CC6B38B5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8F8018-AECD-7660-F677-36E320B7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7D136-1A5C-9A3A-0ED3-3BD7BE54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FF7F58-FB29-2677-C382-20C11742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B2F3BAD-7835-8840-FA45-F7F67259A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E3629-5465-B92F-01B4-7A807412E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93305-F367-C859-4C18-C60D6D14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30C8C-8BF7-895C-7DB2-9066A1B8A23E}"/>
              </a:ext>
            </a:extLst>
          </p:cNvPr>
          <p:cNvSpPr txBox="1"/>
          <p:nvPr/>
        </p:nvSpPr>
        <p:spPr>
          <a:xfrm>
            <a:off x="4298083" y="313977"/>
            <a:ext cx="7626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/>
              <a:t>Classification Pipeline Process</a:t>
            </a: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A5E6-A361-9BE6-98A4-50B256439A82}"/>
              </a:ext>
            </a:extLst>
          </p:cNvPr>
          <p:cNvSpPr txBox="1"/>
          <p:nvPr/>
        </p:nvSpPr>
        <p:spPr>
          <a:xfrm>
            <a:off x="9341909" y="5222870"/>
            <a:ext cx="27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dirty="0"/>
              <a:t>Using test datasets only to evaluate your network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95554-885F-0B78-E6E9-A0A20607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88" y="867975"/>
            <a:ext cx="4038950" cy="1356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7A3CC-5A9F-D4D0-1A29-742FEE48E930}"/>
              </a:ext>
            </a:extLst>
          </p:cNvPr>
          <p:cNvSpPr txBox="1"/>
          <p:nvPr/>
        </p:nvSpPr>
        <p:spPr>
          <a:xfrm>
            <a:off x="4357208" y="2267086"/>
            <a:ext cx="762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#1: Gather your Dataset (Images and labels)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#2: Split your Dataset (training and testing set)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#3: Train Your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Step #4: Evaluate</a:t>
            </a:r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4798D-C3C2-6365-5581-CCDF3902A095}"/>
              </a:ext>
            </a:extLst>
          </p:cNvPr>
          <p:cNvSpPr txBox="1"/>
          <p:nvPr/>
        </p:nvSpPr>
        <p:spPr>
          <a:xfrm>
            <a:off x="8793023" y="1176881"/>
            <a:ext cx="262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A classic problem to classify a dog and a cat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3BA00-DEFF-B172-1418-994B129F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3" y="4927802"/>
            <a:ext cx="4991871" cy="16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D30B4-EC2F-E1E4-3BA8-975645ED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59AE1A0-4D90-A338-430A-62A6AA16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9657BF-DD53-9287-584D-6C0F766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A068F-BBF4-E91B-21FE-5FF83B6C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145658-3A74-C1CA-DA8A-77334B6BF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CC735-D70A-7976-3471-086BC1B32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757E-A03D-AF32-A74C-2F5BE981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Organize the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D162-A1C4-79A0-ED7E-419D5E25554B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Image Pre-processor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86415-4EE7-4EF6-DC88-116649ED3A52}"/>
              </a:ext>
            </a:extLst>
          </p:cNvPr>
          <p:cNvSpPr txBox="1"/>
          <p:nvPr/>
        </p:nvSpPr>
        <p:spPr>
          <a:xfrm>
            <a:off x="4148765" y="5626539"/>
            <a:ext cx="786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Common images sizes include 32 × 32, 64 × 64, 96 × 96, 224 × 224,</a:t>
            </a:r>
          </a:p>
          <a:p>
            <a:pPr algn="just"/>
            <a:r>
              <a:rPr lang="en-CA" dirty="0"/>
              <a:t> 227 × 227 and 229 × 229.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3633B-2765-6A1E-1F01-FCE98DEE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91" y="556011"/>
            <a:ext cx="3711262" cy="287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B80B3-7C0C-D66F-486C-3CAC446C9BBB}"/>
              </a:ext>
            </a:extLst>
          </p:cNvPr>
          <p:cNvSpPr txBox="1"/>
          <p:nvPr/>
        </p:nvSpPr>
        <p:spPr>
          <a:xfrm>
            <a:off x="7995886" y="511669"/>
            <a:ext cx="3916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Images must be preprocessed and scaled to have </a:t>
            </a:r>
            <a:r>
              <a:rPr lang="en-CA" b="1" dirty="0"/>
              <a:t>identical</a:t>
            </a:r>
            <a:r>
              <a:rPr lang="en-CA" dirty="0"/>
              <a:t> widths and heights.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accomplish this resizing and scaling in some cases, ignoring the </a:t>
            </a:r>
            <a:r>
              <a:rPr lang="en-US" b="1" dirty="0"/>
              <a:t>aspect ratio </a:t>
            </a:r>
            <a:r>
              <a:rPr lang="en-US" dirty="0"/>
              <a:t>works just fine; in other cases, you’ll want to preserve the aspect ratio.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C7DFA-708D-AC0F-FF4E-7EE1F95C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81" y="3519834"/>
            <a:ext cx="2476715" cy="2042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1D74F-85EA-FCA0-3989-AFE2D493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335" y="3557937"/>
            <a:ext cx="3749365" cy="1966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EE1588-402F-65EF-5AAD-7E658589F27F}"/>
              </a:ext>
            </a:extLst>
          </p:cNvPr>
          <p:cNvSpPr txBox="1"/>
          <p:nvPr/>
        </p:nvSpPr>
        <p:spPr>
          <a:xfrm>
            <a:off x="8151260" y="6272870"/>
            <a:ext cx="435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/path/to/dataset/{class}/{image}.jpg</a:t>
            </a:r>
          </a:p>
        </p:txBody>
      </p:sp>
    </p:spTree>
    <p:extLst>
      <p:ext uri="{BB962C8B-B14F-4D97-AF65-F5344CB8AC3E}">
        <p14:creationId xmlns:p14="http://schemas.microsoft.com/office/powerpoint/2010/main" val="5859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A35A6-506E-9190-E07D-33161A9C2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75A9-F380-7C77-52A2-92585479A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937" y="238647"/>
            <a:ext cx="3445167" cy="57300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b="1" dirty="0">
                <a:ea typeface="+mj-lt"/>
                <a:cs typeface="+mj-lt"/>
              </a:rPr>
              <a:t>Overview</a:t>
            </a:r>
            <a:br>
              <a:rPr lang="en-US" sz="3200" b="1" dirty="0">
                <a:ea typeface="+mj-lt"/>
                <a:cs typeface="+mj-lt"/>
              </a:rPr>
            </a:br>
            <a:br>
              <a:rPr lang="en-US" sz="3200" b="1" dirty="0">
                <a:ea typeface="+mj-lt"/>
                <a:cs typeface="+mj-lt"/>
              </a:rPr>
            </a:br>
            <a:endParaRPr lang="en-US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CBB76-1B8B-BDFC-B840-9DBB8B3F1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9" r="-1" b="-1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F5D7F8-35FD-0BE7-703D-AA9E6D45582D}"/>
              </a:ext>
            </a:extLst>
          </p:cNvPr>
          <p:cNvSpPr txBox="1"/>
          <p:nvPr/>
        </p:nvSpPr>
        <p:spPr>
          <a:xfrm>
            <a:off x="7816640" y="874721"/>
            <a:ext cx="439705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+mj-lt"/>
                <a:cs typeface="+mj-lt"/>
              </a:rPr>
              <a:t>A historical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Machine Learning and types of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a Neural Network and types of 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Deep Learning and Computer Vision, tools, and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Object Detection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Convolutional Neural Networks and how does it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Demos and activity</a:t>
            </a:r>
            <a:endParaRPr lang="en-CA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9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6F39B-422E-5E57-6FC7-55B2DACB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4868836-0CDB-E194-E9AB-5F80FFCA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41100B5-3F16-719C-CA8D-42D856C96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D6B5DC-4EB5-FC4A-B11D-70F332962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FEF2245-59A4-ADC9-07E9-39AAF6129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43A4F-C8DA-400B-0962-F629723A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00732-AC82-1EE2-9B02-6D2FB6E2C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5BA4C-D3A1-E499-314C-4F15AD658E9B}"/>
              </a:ext>
            </a:extLst>
          </p:cNvPr>
          <p:cNvSpPr txBox="1"/>
          <p:nvPr/>
        </p:nvSpPr>
        <p:spPr>
          <a:xfrm>
            <a:off x="8304150" y="2572831"/>
            <a:ext cx="375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image is transformed into a matrix of pixels for each channel.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Apply image normalization: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EDD08-A23F-09EF-B6E1-8BB8978B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58" y="2818134"/>
            <a:ext cx="3950206" cy="290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1CB91-CFAC-199A-A849-74990AB9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2" y="328882"/>
            <a:ext cx="5676881" cy="2173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C20A-E8D2-D58E-8F36-EBE550AC53A9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Input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01B4-5B0C-8F17-1722-87814E17A006}"/>
              </a:ext>
            </a:extLst>
          </p:cNvPr>
          <p:cNvSpPr txBox="1"/>
          <p:nvPr/>
        </p:nvSpPr>
        <p:spPr>
          <a:xfrm>
            <a:off x="8440999" y="4115923"/>
            <a:ext cx="36141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Pixel Normalization</a:t>
            </a:r>
            <a:r>
              <a:rPr lang="en-CA" sz="1400" dirty="0"/>
              <a:t>: scale pixel values from its current range (0-255) to the range 0-1, by dividing by 255.</a:t>
            </a:r>
          </a:p>
          <a:p>
            <a:endParaRPr lang="en-CA" sz="1400" dirty="0"/>
          </a:p>
          <a:p>
            <a:r>
              <a:rPr lang="en-US" sz="1400" b="1" dirty="0"/>
              <a:t>Pixel Standardization</a:t>
            </a:r>
            <a:r>
              <a:rPr lang="en-US" sz="1400" dirty="0"/>
              <a:t>:  subtracting the mean from each pixel and dividing by the standard deviation of all the pixels.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B345-9DC8-7046-923D-61C2EE96148A}"/>
              </a:ext>
            </a:extLst>
          </p:cNvPr>
          <p:cNvSpPr txBox="1"/>
          <p:nvPr/>
        </p:nvSpPr>
        <p:spPr>
          <a:xfrm>
            <a:off x="4175452" y="5871599"/>
            <a:ext cx="8016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normalization makes the model train and reach a minimum error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been shown that dividing the training input dataset into </a:t>
            </a:r>
            <a:r>
              <a:rPr lang="en-US" b="1" dirty="0"/>
              <a:t>mini-batches</a:t>
            </a:r>
            <a:r>
              <a:rPr lang="en-US" dirty="0"/>
              <a:t> allows the training of the network more efficiently (32 – 1024).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16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81DB4-13F6-6DA1-870E-E6B4D269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4A85782-447E-6145-F892-7D463692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434C71-902D-CDEA-CF70-0B18D103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9C0481-096F-240E-81F8-4958F935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6917A5-6DF2-769F-DE7F-58ECBC93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49D9-0AD6-1800-9077-34EB103E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8BA27-F810-46CA-D148-ECEAA4D3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5534-8206-899B-40AD-F97678872966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3D979-EB72-410B-74DF-E382998C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25" y="348460"/>
            <a:ext cx="5657494" cy="2212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C7423-E0D7-39D2-D472-92107A3010B6}"/>
              </a:ext>
            </a:extLst>
          </p:cNvPr>
          <p:cNvSpPr txBox="1"/>
          <p:nvPr/>
        </p:nvSpPr>
        <p:spPr>
          <a:xfrm>
            <a:off x="5488258" y="6050684"/>
            <a:ext cx="506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Common filter sizes such as 3 × 3 and 5 ×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B9EE1-1C10-D18E-F4EA-D5D2FAD8472A}"/>
              </a:ext>
            </a:extLst>
          </p:cNvPr>
          <p:cNvSpPr txBox="1"/>
          <p:nvPr/>
        </p:nvSpPr>
        <p:spPr>
          <a:xfrm>
            <a:off x="4549290" y="2670024"/>
            <a:ext cx="5657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hyper‐parameters: Filter size, Stride, and Padding.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A90A2-7219-0275-7F3A-D53D7EA1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80" y="3737828"/>
            <a:ext cx="3916586" cy="1691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9783A3-2F6C-04D5-B3B8-1F5EE866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301" y="3598675"/>
            <a:ext cx="3375953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F9768-6E1C-BEFB-27CF-B57CB266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0D93344-31A5-7FC6-DB0E-77F0C9AD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DEFC1-6ACE-BAC0-C03B-E133E280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02D1EF-FF16-11DA-FD89-7554E9E2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1BCCD4-BF9E-20A0-1B97-1B753EB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8E8F-781A-C7A4-CFCA-2DFB9249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EEC1-06E4-9C04-0EC6-DCCA845C0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B81A5-A748-1829-E2A5-C0F35665F401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Filters and weights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C80F9-A494-08AC-0F16-E7BC0DD7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627276"/>
            <a:ext cx="3656552" cy="3801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B0F23-65B2-E4C1-1A78-A4F22B662EF6}"/>
              </a:ext>
            </a:extLst>
          </p:cNvPr>
          <p:cNvSpPr txBox="1"/>
          <p:nvPr/>
        </p:nvSpPr>
        <p:spPr>
          <a:xfrm>
            <a:off x="4246476" y="4531747"/>
            <a:ext cx="7780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greatly affect the training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If weights are too large, it can mean large outputs and large gradients, which can obviously have a detrimental effect during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weights of each filter are learned through backpropagation.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01269-B852-4FA3-20C9-9B37D2581BEA}"/>
              </a:ext>
            </a:extLst>
          </p:cNvPr>
          <p:cNvSpPr txBox="1"/>
          <p:nvPr/>
        </p:nvSpPr>
        <p:spPr>
          <a:xfrm>
            <a:off x="7800393" y="610740"/>
            <a:ext cx="422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Filters have the ability to extract complex patterns (features) that may involve interactions between different color channels (edges, textures, and the final object).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Weight initialization</a:t>
            </a:r>
            <a:r>
              <a:rPr lang="en-CA" dirty="0"/>
              <a:t>: they are set randomly, by sampling from a distribution with some variance (</a:t>
            </a:r>
            <a:r>
              <a:rPr lang="en-US" dirty="0"/>
              <a:t>typically Gaussian or uniform</a:t>
            </a:r>
            <a:r>
              <a:rPr lang="en-CA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2C74CB-064D-4EC9-95CB-6A227250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92" y="3853166"/>
            <a:ext cx="2667231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09E-7894-541B-1328-795811D5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40CE40-AA10-7882-7CAE-A77FF1E77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7F82FE-0D4B-E5A0-8DB1-D859CC7AE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A9782E-4DDA-BFFA-21DF-3964EA24B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08C94B-CA03-C1E3-289B-28DD9879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79CAD-9DB6-B446-6ADC-0BD88DF25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133CA-AD3F-84AB-4FFE-86DB9522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8987-F406-1B08-C51C-C16B3895172A}"/>
              </a:ext>
            </a:extLst>
          </p:cNvPr>
          <p:cNvSpPr txBox="1"/>
          <p:nvPr/>
        </p:nvSpPr>
        <p:spPr>
          <a:xfrm>
            <a:off x="4038603" y="12727"/>
            <a:ext cx="762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Activation function - </a:t>
            </a:r>
            <a:r>
              <a:rPr lang="en-CA" sz="1800" b="1" dirty="0">
                <a:solidFill>
                  <a:srgbClr val="272F31"/>
                </a:solidFill>
                <a:latin typeface="PolySans-Slim"/>
              </a:rPr>
              <a:t>Rectified Linear Unit</a:t>
            </a:r>
          </a:p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DA435-3C13-6E84-44D9-B6DD19B9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31" y="394784"/>
            <a:ext cx="6020233" cy="234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1E5FB-308C-AC92-A62C-03BFCE52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62" y="2950387"/>
            <a:ext cx="4746025" cy="261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3304E-A90B-6BC8-B077-564A19C83DCB}"/>
              </a:ext>
            </a:extLst>
          </p:cNvPr>
          <p:cNvSpPr txBox="1"/>
          <p:nvPr/>
        </p:nvSpPr>
        <p:spPr>
          <a:xfrm>
            <a:off x="8972488" y="2837744"/>
            <a:ext cx="314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Activation functions help the model to learn certain types of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Ensure that the variance of network activations are constant for all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Gradients don’t grow too large or small by the time they are backpropagated to the earlier network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4BBF2-5331-21B1-66B6-7DB51E6CCCD7}"/>
              </a:ext>
            </a:extLst>
          </p:cNvPr>
          <p:cNvSpPr txBox="1"/>
          <p:nvPr/>
        </p:nvSpPr>
        <p:spPr>
          <a:xfrm>
            <a:off x="4272466" y="6020125"/>
            <a:ext cx="7894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maps are stacked together to form the </a:t>
            </a:r>
            <a:r>
              <a:rPr lang="en-US" b="1" dirty="0"/>
              <a:t>output volume </a:t>
            </a:r>
            <a:r>
              <a:rPr lang="en-US" dirty="0"/>
              <a:t>for the next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00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F28AD-29BE-CF82-F95F-DD045C0C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21ADE94-7617-12CF-590A-D2A2E52D4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70D5A-17A2-7398-FD16-C04332C59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233BBA-9FBE-DEA7-F6FE-FFD9FA0E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CDE8EBB-5E74-36BA-3244-67C72C21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8E996-9156-AC3F-1547-0412497FB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A7593-7284-0E3A-DB70-A2F8019F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90C31-CBA5-6830-FABE-6D7ECF3D65C4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Pooling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D0B4-F67E-D6DD-6DD6-093DF514C481}"/>
              </a:ext>
            </a:extLst>
          </p:cNvPr>
          <p:cNvSpPr txBox="1"/>
          <p:nvPr/>
        </p:nvSpPr>
        <p:spPr>
          <a:xfrm>
            <a:off x="4707379" y="2801436"/>
            <a:ext cx="69210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primary function of the pool layer is to progressively reduce the spatial size (width and height) of the input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 function that summarizes the most important information of the activation map.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Also, it reduces computation in the network and controls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19C8-A821-C08B-65C7-E9102B92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67" y="394784"/>
            <a:ext cx="5917829" cy="2339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62099-52A0-05DC-557F-F8428A31EAF5}"/>
              </a:ext>
            </a:extLst>
          </p:cNvPr>
          <p:cNvSpPr txBox="1"/>
          <p:nvPr/>
        </p:nvSpPr>
        <p:spPr>
          <a:xfrm>
            <a:off x="8578649" y="5335302"/>
            <a:ext cx="3202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pooling window from left-to-right and top-to-bottom of the input array.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864124-9DB7-2C1C-D134-EF261729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48" y="5098372"/>
            <a:ext cx="294919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A467B-06E5-84A2-5F04-C47481FE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9E2396-970C-65BB-04EB-D2F65FC55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641E22-7833-1BC6-1E93-39D4B1AA6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CC25-34BC-D608-59A4-581133904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F141DFE-BFEE-0160-DF1F-4A485282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94572-A651-106E-3858-B18630A4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DA9BD-9EEE-7C80-B7F9-B75F6380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F69BF-130B-C916-C213-83C70C7F4B60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Regularization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C5E87-9819-DEFE-7308-51A292FC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0C78E-8832-941D-C611-1B9E9712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47" y="2776088"/>
            <a:ext cx="2819644" cy="1478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9126F-9462-7465-DDA8-CC246103B962}"/>
              </a:ext>
            </a:extLst>
          </p:cNvPr>
          <p:cNvSpPr txBox="1"/>
          <p:nvPr/>
        </p:nvSpPr>
        <p:spPr>
          <a:xfrm>
            <a:off x="4551095" y="4490508"/>
            <a:ext cx="7336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Helps our model to generalize and prevent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Dropout is driven by randomly dropping a neuron so that it will not contribute to the forward pass and backpropagation.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Mute parts of the input to each layer, such that the neural network learns other portions.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Helps modify the gradient so that it doesn’t step in directions that lead it to overfit.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350B7-0FA4-9B7E-D25B-DE1C7F5581C3}"/>
              </a:ext>
            </a:extLst>
          </p:cNvPr>
          <p:cNvSpPr txBox="1"/>
          <p:nvPr/>
        </p:nvSpPr>
        <p:spPr>
          <a:xfrm>
            <a:off x="4246554" y="2945991"/>
            <a:ext cx="210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7728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E018F-F610-C920-240B-0424709A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8A82B52-A764-F984-F822-A37D370E1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4E0B6B-CD41-A027-1EAA-3A6DF6252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964C34-9656-1824-A06D-1A5191C8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FE76279-05C7-C7E6-EFE7-457629C8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58A27-D247-C1EC-F8EE-14AF8068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B80E6-05F6-C81E-8521-859B70CB4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3322-332F-4F43-0472-3AE83A22A78A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Loss functions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0EB2A-3984-8A0F-6F97-996FD49C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2E0DB-CA45-12E8-04F4-232ABA7C0F0D}"/>
              </a:ext>
            </a:extLst>
          </p:cNvPr>
          <p:cNvSpPr txBox="1"/>
          <p:nvPr/>
        </p:nvSpPr>
        <p:spPr>
          <a:xfrm>
            <a:off x="4411317" y="2950387"/>
            <a:ext cx="74292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Used in the output layer.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Low value is good, high is bad. It drops over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Let the optimization function know how well it’s doing at Classification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Need to match them with both an appropriate activation function and the type of data/labels (extract features more effectively).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54AF1-BC64-75C2-E9C6-01396379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810405"/>
            <a:ext cx="2603074" cy="1941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058AC6-D96E-3F2E-3932-7AF3E4D0BB16}"/>
              </a:ext>
            </a:extLst>
          </p:cNvPr>
          <p:cNvSpPr txBox="1"/>
          <p:nvPr/>
        </p:nvSpPr>
        <p:spPr>
          <a:xfrm>
            <a:off x="7701917" y="5066416"/>
            <a:ext cx="3861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Squared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Logistic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Hinge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Negative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Multiclass cross-entropy</a:t>
            </a:r>
          </a:p>
        </p:txBody>
      </p:sp>
    </p:spTree>
    <p:extLst>
      <p:ext uri="{BB962C8B-B14F-4D97-AF65-F5344CB8AC3E}">
        <p14:creationId xmlns:p14="http://schemas.microsoft.com/office/powerpoint/2010/main" val="1531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1FBA4-81D1-AA3D-43E1-C4C89F70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8947D83-22AB-B430-7E77-0E6E77524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22E07-C0A2-D600-705D-15385D1C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E696B0-F79F-056F-98F8-FC7CF8F47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726702B-ABA0-BD20-1799-3FB8DEF1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CC5C3-FCF8-473C-18D7-12AAB157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E4D09-9BBA-53B2-80E4-C500B5CE6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8A7C1-95D0-DBF0-A463-9B1BAFCEBD3D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– Output Classification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4942-E726-E454-0310-B64215BE08CC}"/>
              </a:ext>
            </a:extLst>
          </p:cNvPr>
          <p:cNvSpPr txBox="1"/>
          <p:nvPr/>
        </p:nvSpPr>
        <p:spPr>
          <a:xfrm>
            <a:off x="4411317" y="2950387"/>
            <a:ext cx="742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SoftMax Activation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74370-B1FD-50FA-3900-530BC88146CC}"/>
              </a:ext>
            </a:extLst>
          </p:cNvPr>
          <p:cNvSpPr txBox="1"/>
          <p:nvPr/>
        </p:nvSpPr>
        <p:spPr>
          <a:xfrm>
            <a:off x="4306079" y="3645265"/>
            <a:ext cx="7534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generalization of the Logistic Function, and it makes sure that our prediction add up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Apply an </a:t>
            </a:r>
            <a:r>
              <a:rPr lang="en-CA" dirty="0" err="1"/>
              <a:t>arg</a:t>
            </a:r>
            <a:r>
              <a:rPr lang="en-CA" dirty="0"/>
              <a:t>-max() function to get the highest score of all the classes.</a:t>
            </a:r>
          </a:p>
          <a:p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 err="1"/>
              <a:t>softmax</a:t>
            </a:r>
            <a:r>
              <a:rPr lang="en-CA" dirty="0"/>
              <a:t> output layer gives us a probability distribution over all the classes.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C7F77-E5AD-133F-BF0A-5992C0B0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62" y="382059"/>
            <a:ext cx="5733621" cy="22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59402-C822-CCF8-ACA1-19B54245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642081-9857-0D96-F1BE-2AC77123A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0D7CC3-8CA3-C86A-8879-7B1044443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6B429D-D59B-1270-EBBB-11ED189D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FFA065-183F-CB94-FAFC-04204FCFE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B9416-2BF7-3FAF-8C5D-4248C5C54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Dataset for Object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95A6F-AFC8-EEDC-CED5-00C665B83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Data is important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2FFA3-F877-2735-760D-76C029BB2965}"/>
              </a:ext>
            </a:extLst>
          </p:cNvPr>
          <p:cNvSpPr txBox="1"/>
          <p:nvPr/>
        </p:nvSpPr>
        <p:spPr>
          <a:xfrm>
            <a:off x="4452235" y="1063148"/>
            <a:ext cx="75344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VGG Face </a:t>
            </a:r>
            <a:r>
              <a:rPr lang="fr-FR" dirty="0"/>
              <a:t>(2.6 million face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ImageNet</a:t>
            </a:r>
            <a:r>
              <a:rPr lang="en-CA" dirty="0"/>
              <a:t> (14 million images, annotated in 20,000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CIFAR-10</a:t>
            </a:r>
            <a:r>
              <a:rPr lang="en-CA" dirty="0"/>
              <a:t> (60,000 images in 10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CIFAR-100</a:t>
            </a:r>
            <a:r>
              <a:rPr lang="en-CA" dirty="0"/>
              <a:t> (80 million images in 100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COCO (</a:t>
            </a:r>
            <a:r>
              <a:rPr lang="en-US" b="1" dirty="0"/>
              <a:t>Microsoft Common Objects in Context</a:t>
            </a:r>
            <a:r>
              <a:rPr lang="en-CA" b="1" dirty="0"/>
              <a:t>) </a:t>
            </a:r>
            <a:r>
              <a:rPr lang="en-CA" dirty="0"/>
              <a:t>(330,000 images, annotated in 91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PASCAL VOC </a:t>
            </a:r>
            <a:r>
              <a:rPr lang="en-CA" dirty="0"/>
              <a:t>(1,464 images for training, 1,449 images for validation)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BDD100K (</a:t>
            </a:r>
            <a:r>
              <a:rPr lang="en-CA" b="1" dirty="0" err="1"/>
              <a:t>UCBerkeley</a:t>
            </a:r>
            <a:r>
              <a:rPr lang="en-CA" b="1" dirty="0"/>
              <a:t> "Deep Drive") </a:t>
            </a:r>
            <a:r>
              <a:rPr lang="en-CA" dirty="0"/>
              <a:t>(100,000 videos)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7E51C-E7E8-EF9F-83BE-9F654A58E86D}"/>
              </a:ext>
            </a:extLst>
          </p:cNvPr>
          <p:cNvSpPr txBox="1"/>
          <p:nvPr/>
        </p:nvSpPr>
        <p:spPr>
          <a:xfrm>
            <a:off x="4354700" y="294046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Top Best Public Datasets for Object Detection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</p:spTree>
    <p:extLst>
      <p:ext uri="{BB962C8B-B14F-4D97-AF65-F5344CB8AC3E}">
        <p14:creationId xmlns:p14="http://schemas.microsoft.com/office/powerpoint/2010/main" val="19783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30F3C-CF2F-13A4-0776-30ED9E06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4793B3-B87B-0D8F-7240-E024DBBA7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86583F-D9D7-A85A-4FFC-4516D4488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49E3D5-31D3-58C3-E76A-1E74F81BA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2F1352D-EBA7-BB30-F84E-602922A4D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91A82-AC4B-FA69-CCF3-797DEE27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283E-B8D4-0262-5820-0ED8C4577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Let’s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8549B-0DB6-3CF7-7BB1-B0D564AFCE8D}"/>
              </a:ext>
            </a:extLst>
          </p:cNvPr>
          <p:cNvSpPr txBox="1"/>
          <p:nvPr/>
        </p:nvSpPr>
        <p:spPr>
          <a:xfrm>
            <a:off x="4354700" y="294046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Face recognition demos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4B35D4-84F4-8C54-03F0-5925CE235E42}"/>
              </a:ext>
            </a:extLst>
          </p:cNvPr>
          <p:cNvSpPr txBox="1"/>
          <p:nvPr/>
        </p:nvSpPr>
        <p:spPr>
          <a:xfrm>
            <a:off x="4364688" y="1434999"/>
            <a:ext cx="72799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1.- Simple face recognition on images using HAAR, HOG, and MTCNN</a:t>
            </a:r>
          </a:p>
          <a:p>
            <a:endParaRPr lang="en-CA" dirty="0"/>
          </a:p>
          <a:p>
            <a:r>
              <a:rPr lang="en-CA" dirty="0"/>
              <a:t>2.- Facial analysis recognition on images using </a:t>
            </a:r>
            <a:r>
              <a:rPr lang="en-CA" dirty="0" err="1"/>
              <a:t>DeepFace</a:t>
            </a:r>
            <a:endParaRPr lang="en-CA" dirty="0"/>
          </a:p>
          <a:p>
            <a:endParaRPr lang="en-CA" dirty="0"/>
          </a:p>
          <a:p>
            <a:r>
              <a:rPr lang="en-CA" dirty="0"/>
              <a:t>3.- Facial landmarks on live Webcam</a:t>
            </a:r>
          </a:p>
          <a:p>
            <a:endParaRPr lang="en-CA" dirty="0"/>
          </a:p>
          <a:p>
            <a:r>
              <a:rPr lang="en-CA" dirty="0"/>
              <a:t>4.- Facial drowsiness detection using eyes landmarks</a:t>
            </a:r>
          </a:p>
          <a:p>
            <a:endParaRPr lang="en-CA" dirty="0"/>
          </a:p>
          <a:p>
            <a:r>
              <a:rPr lang="en-CA" dirty="0"/>
              <a:t>5.- Object detection using YOLO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55BDD3-D797-1272-111C-A74197F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718" y="4742270"/>
            <a:ext cx="2776952" cy="13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Alan Turing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pic>
        <p:nvPicPr>
          <p:cNvPr id="4" name="Picture 2" descr="Alan Turing, aged 16. Turing published On Computable Numbers when he was 24 years old.">
            <a:extLst>
              <a:ext uri="{FF2B5EF4-FFF2-40B4-BE49-F238E27FC236}">
                <a16:creationId xmlns:a16="http://schemas.microsoft.com/office/drawing/2014/main" id="{4CA9398B-0779-E494-CC96-F4031E71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88" y="600757"/>
            <a:ext cx="2792859" cy="38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047783" y="5003954"/>
            <a:ext cx="6132897" cy="74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50976">
              <a:spcAft>
                <a:spcPts val="600"/>
              </a:spcAft>
            </a:pP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CA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Computable Numbers</a:t>
            </a: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(1936)</a:t>
            </a:r>
          </a:p>
          <a:p>
            <a:pPr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Describing What Came to be Called the "</a:t>
            </a:r>
            <a:r>
              <a:rPr lang="en-US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Turing Machine</a:t>
            </a: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29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52A-4B19-2065-A607-C5B323CB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5185-C84F-56E7-D58E-2848C4D5A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3330"/>
            <a:ext cx="11067661" cy="508215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A. M. TURING. "ON COMPUTABLE NUMBERS, WITH AN APPLICATION TO THE ENTSCHEIDUNGSPROBLEM". (1936, May 28).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https://www.cs.virginia.edu/~robins/Turing_Paper_1936.pdf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Warren S. McCullough and Walter Pitts. "A Logical Calculus of the ideas Imminent in  Nervous Activity". (1943).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https://home.csulb.edu/~cwallis/382/readings/482/mccolloch.logical.calculus.ideas.1943.pdf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When Machine Learning Was First Coined: A Brief History. (2023, Jun 22). 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ticktocktech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 . https://ticktocktech.com/blog/2023/06/22/when-machine-learning-was-first-coined-a-brief-history/</a:t>
            </a: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What is machine learning?. (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). IBM 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https://www.ibm.com/topics/machine-learning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What is machine learning and how does it work? In-depth guide. (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). TechTarget.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https://www.techtarget.com/searchenterpriseai/definition/machine-learning-ML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Understanding Feedforward Neural Networks. (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). Learn OpenCV. https://learnopencv.com/understanding-feedforward-neural-networks/</a:t>
            </a: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How Does Backpropagation in a Neural Network Work?. (2023, Aug 07). 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Builtin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https://builtin.com/machine-learning/backpropagation-neural-network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Backpropagation From mystery to mastery: Decoding the engine behind Neural Networks. (2023, Nov 1). Medium. https://pub.towardsai.net/backpropagation-2eeb25201095</a:t>
            </a: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What is Deep Learning and How Does It Works. (2023, Aug 29). 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simplilearn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 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https://www.simplilearn.com/tutorials/deep-learning-tutorial/what-is-deep-learning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Convolutional Neural Networks: A Deep Dive (2024). (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). viso.ai 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https://viso.ai/deep-learning/convolutional-neural-networks/https://viso.ai/deep-learning/convolutional-neural-networks/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Object Detection in 2024: The Definitive Guide. (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). viso.ai 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https://viso.ai/deep-learning/object-detection/https://viso.ai/deep-learning/object-detection/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Cascade Classifier. (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). OpenCV.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Histogram of Oriented Gradients and Object Detection. (2014, Nov 10). </a:t>
            </a:r>
            <a:r>
              <a:rPr lang="en-US" sz="1200" dirty="0" err="1">
                <a:solidFill>
                  <a:srgbClr val="0070C0"/>
                </a:solidFill>
                <a:ea typeface="+mn-lt"/>
                <a:cs typeface="+mn-lt"/>
              </a:rPr>
              <a:t>Pyimagesearch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https://pyimagesearch.com/2014/11/10/histogram-oriented-gradients-object-detection/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0070C0"/>
                </a:solidFill>
                <a:ea typeface="+mn-lt"/>
                <a:cs typeface="+mn-lt"/>
              </a:rPr>
              <a:t>Paul Viola and Michael Jones. “Rapid Object Detection using a Boosted Cascade of Simple Features”. (2001). </a:t>
            </a:r>
            <a:r>
              <a:rPr lang="en-US" sz="1200" dirty="0">
                <a:solidFill>
                  <a:srgbClr val="0070C0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https://www.cs.cmu.edu/~efros/courses/LBMV07/Papers/viola-cvpr-01.pdf</a:t>
            </a:r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12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5905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5B498-3754-A187-8099-012B325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CE20-6DEC-FF47-94F4-0402544D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E1169-6634-4903-CADF-FE304594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899710" cy="508215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Dalal and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Triggs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“Histogram of Oriented Gradients for Human Detection”. (2005).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https://lear.inrialpes.fr/people/triggs/pubs/Dalal-cvpr05.pdf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Pedro F.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Felzenszwalb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Ross B.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David McAllester and Deva Ramanan. “Object Detection with Discriminatively Trained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PartBased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Models“. (2009).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https://cs.brown.edu/people/pfelzens/papers/lsvm-pami.pdf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Jeff Donahue, Trevor Darrell, and Jitendra Malik’. “Rich feature hierarchies for accurate object detection and semantic segmentation”. (2014).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https://arxiv.org/pdf/1311.2524v5.pdf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Shaoqing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Ren,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and Jian Sun. “Faster R-CNN: Towards Real-Time Object Detection with Region Proposal Networks”. (2015).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https://arxiv.org/pdf/1506.01497.pdf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Georgia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Gkioxari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and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“Mask R-CNN”. (2017).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https://arxiv.org/pdf/1703.06870.pdf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Tsung-Yi Lin,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Bharath Hariharan, and Serge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Belongie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“Feature Pyramid Networks for Object Detection”. (2017).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https://arxiv.org/pdf/1612.03144.pdf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Joseph Redmon, Santosh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Divvala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and Ali Farhadi’s. “You Only Look Once: Unified, Real-Time Object Detection”. (2016).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https://arxiv.org/pdf/1506.02640.pdf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Wei Liu, Dragomir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Anguelov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Dumitru Erhan, Christian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Szegedy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Scott Reed, Cheng-Yang Fu, and Alexander C. Berg. “SSD: Single Shot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MultiBox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Detector”. (2016).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https://arxiv.org/pdf/1512.02325.pdf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Dillon Reis, Jordan Kupec, Jacqueline Hong, and Ahmad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Daoudi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“Real-Time Flying Object Detection with YOLOv8”. (2023).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https://arxiv.org/pdf/2305.09972.pdf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Tsung-Yi Lin, Priya Goyal,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“Focal Loss for Dense Object Detection”. (2018). https://arxiv.org/pdf/1708.02002.pdf</a:t>
            </a: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Kaipeng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Zhang,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Zhanpeng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Zhang,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Zhifeng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Li, Yu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Qiao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"Joint Face Detection and Alignment using Multi-task Cascaded Convolutional Networks". (2016). https://arxiv.org/ftp/arxiv/papers/1604/1604.02878.pdf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VGG Face Dataset.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VGG University of Oxford.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https://www.robots.ox.ac.uk/~vgg/data/vgg_face/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ImageNet. (2021, Mar 11). image-net.org.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https://www.image-net.org/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CIFAR-10 and CIFAR-100.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https://www.cs.toronto.edu/~kriz/cifar.html 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Microsoft COCO.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Common Object in Context.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https://cocodataset.org/#home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PASCAL VOC.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http://host.robots.ox.ac.uk/pascal/VOC/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BDD100K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UCBerkeley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"Deep Drive").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DB100K.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https://doc.bdd100k.com/license.html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The 10 Best Public Datasets for Object Detection in 2022.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scale.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https://scale.com/blog/best-10-public-datasets-object-detection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1486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09340-AB45-EC85-ED5F-820032EB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703F-DAF9-F863-3B7B-8B1306BF6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B8701-FA26-8CA5-9FA3-F1A499976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899710" cy="5436719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Object Detection Datasets.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Roboflow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https://public.roboflow.com/object-detection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Haar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 Cascades models Repo.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Github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https://github.com/opencv/opencv/tree/master/data/haarcascades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Histogram of Oriented Gradients explained using OpenCV. (2016, Dec 6).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LearnOpenCV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https://learnopencv.com/histogram-of-oriented-gradients/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MTCNN-OpenCV. (2021, Jan 5). pypi.org.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https://pypi.org/project/mtcnn-opencv/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Yaniv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Taigman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, Ming Yang,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Marc’AurelioRanzato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LiorWolf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(2014). "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DeepFace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: Closing the Gap to Human-Level Performance in Face Verification".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https://www.cs.toronto.edu/~ranzato/publications/taigman_cvpr14.pdf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DeepFace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Github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https://github.com/swghosh/DeepFace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deepface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(2020, May 25). pypi.org.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https://pypi.org/project/deepface/0.0.24/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Google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Colaboratory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Colab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US" sz="30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Model Prediction with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Ultralytics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 YOLO.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Ultralytics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 .https://docs.ultralytics.com/modes/predict/</a:t>
            </a: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scikit-learn Machine Learning in Python.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scikit-learn. https://scikit-learn.org/stable/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Dlib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 C++ Library.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Dlib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http://dlib.net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OpenCV.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Opencv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https://opencv.org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TensorFlow.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Tensorflow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https://www.tensorflow.org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PyTorch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Pytorch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 https://pytorch.org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s-CL" sz="3000" dirty="0" err="1">
                <a:solidFill>
                  <a:srgbClr val="0070C0"/>
                </a:solidFill>
                <a:ea typeface="+mn-lt"/>
                <a:cs typeface="+mn-lt"/>
              </a:rPr>
              <a:t>Keras</a:t>
            </a:r>
            <a:r>
              <a:rPr lang="es-CL" sz="3000" dirty="0">
                <a:solidFill>
                  <a:srgbClr val="0070C0"/>
                </a:solidFill>
                <a:ea typeface="+mn-lt"/>
                <a:cs typeface="+mn-lt"/>
              </a:rPr>
              <a:t>. (</a:t>
            </a:r>
            <a:r>
              <a:rPr lang="es-CL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s-CL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s-CL" sz="3000" dirty="0" err="1">
                <a:solidFill>
                  <a:srgbClr val="0070C0"/>
                </a:solidFill>
                <a:ea typeface="+mn-lt"/>
                <a:cs typeface="+mn-lt"/>
              </a:rPr>
              <a:t>keras</a:t>
            </a:r>
            <a:r>
              <a:rPr lang="es-CL" sz="30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https://keras.io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Apache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mxnet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 a Flexible and Efficient Library for Deep Learning.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mxnet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. https://mxnet.apache.org/versions/1.9.1/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pPr>
              <a:spcAft>
                <a:spcPts val="800"/>
              </a:spcAft>
              <a:tabLst>
                <a:tab pos="457200" algn="l"/>
              </a:tabLst>
            </a:pP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Caffe Deep learning framework. (</a:t>
            </a:r>
            <a:r>
              <a:rPr lang="en-US" sz="30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3000" dirty="0">
                <a:solidFill>
                  <a:srgbClr val="0070C0"/>
                </a:solidFill>
                <a:ea typeface="+mn-lt"/>
                <a:cs typeface="+mn-lt"/>
              </a:rPr>
              <a:t>). caffe. https://caffe.berkeleyvision.org</a:t>
            </a:r>
            <a:endParaRPr lang="en-CA" sz="3000" dirty="0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0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Warren McCullough and Walter Pitts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5685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“</a:t>
            </a:r>
            <a:r>
              <a:rPr lang="en-US" sz="2000" b="1" dirty="0"/>
              <a:t>A Logical Calculus of the ideas Imminent in </a:t>
            </a:r>
          </a:p>
          <a:p>
            <a:pPr algn="ctr"/>
            <a:r>
              <a:rPr lang="en-US" sz="2000" b="1" dirty="0"/>
              <a:t>Nervous Activity</a:t>
            </a:r>
            <a:r>
              <a:rPr lang="en-CA" sz="2000" dirty="0"/>
              <a:t>” (1943)</a:t>
            </a:r>
          </a:p>
          <a:p>
            <a:r>
              <a:rPr lang="en-US" sz="2000" dirty="0"/>
              <a:t>The first mathematical model of a </a:t>
            </a:r>
            <a:r>
              <a:rPr lang="en-US" sz="2000" b="1" dirty="0"/>
              <a:t>neural network</a:t>
            </a:r>
            <a:endParaRPr lang="en-CA" dirty="0"/>
          </a:p>
        </p:txBody>
      </p:sp>
      <p:pic>
        <p:nvPicPr>
          <p:cNvPr id="3074" name="Picture 2" descr="McCulloch (right) and Pitts (left) in 1949">
            <a:extLst>
              <a:ext uri="{FF2B5EF4-FFF2-40B4-BE49-F238E27FC236}">
                <a16:creationId xmlns:a16="http://schemas.microsoft.com/office/drawing/2014/main" id="{1846CF4E-D8A4-1044-CBC0-61E632EA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65" y="490720"/>
            <a:ext cx="4037910" cy="42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Arthur Samuel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6218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 popularized the term "</a:t>
            </a:r>
            <a:r>
              <a:rPr lang="en-US" sz="2000" b="1" dirty="0"/>
              <a:t>machine learning</a:t>
            </a:r>
            <a:r>
              <a:rPr lang="en-US" sz="2000" dirty="0"/>
              <a:t>" in 1959 </a:t>
            </a:r>
          </a:p>
          <a:p>
            <a:r>
              <a:rPr lang="en-US" sz="2000" dirty="0"/>
              <a:t>The Samuel Checkers-playing Program was among the </a:t>
            </a:r>
          </a:p>
          <a:p>
            <a:r>
              <a:rPr lang="en-US" sz="2000" dirty="0"/>
              <a:t>world's first successful </a:t>
            </a:r>
            <a:r>
              <a:rPr lang="en-US" sz="2000" b="1" dirty="0"/>
              <a:t>self-learning</a:t>
            </a:r>
            <a:r>
              <a:rPr lang="en-US" sz="2000" dirty="0"/>
              <a:t> programs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FB1700-18A3-2FDE-00AF-09A8E93E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0" y="1013517"/>
            <a:ext cx="2434609" cy="33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 Winter and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727113"/>
            <a:ext cx="77290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From 1974 to 1980, AI funding declined drastically, making this time known as the </a:t>
            </a:r>
            <a:r>
              <a:rPr lang="en-US" sz="2000" b="1" dirty="0"/>
              <a:t>First AI Winter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Interest in AI wouldn't be revived until years later with the advent of expert systems.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would eventually end with another AI winter from the late 1980s to mid-90s.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After that, advances in computing power and Big data allowed researchers to develop more sophisticated learning algorithms, powering AI until today.</a:t>
            </a:r>
          </a:p>
          <a:p>
            <a:endParaRPr lang="en-CA" dirty="0"/>
          </a:p>
          <a:p>
            <a:pPr algn="just"/>
            <a:endParaRPr lang="en-CA" dirty="0"/>
          </a:p>
          <a:p>
            <a:pPr algn="just"/>
            <a:endParaRPr lang="en-US" sz="2000" dirty="0"/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17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Machine Learning?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313977"/>
            <a:ext cx="7125326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Is a branch of artificial intelligence.</a:t>
            </a:r>
          </a:p>
          <a:p>
            <a:pPr algn="just"/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Gives computers the ability to </a:t>
            </a:r>
            <a:r>
              <a:rPr lang="en-US" sz="1900" b="1" dirty="0"/>
              <a:t>learn</a:t>
            </a:r>
            <a:r>
              <a:rPr lang="en-US" sz="1900" dirty="0"/>
              <a:t> without explicitly being programmed.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Machine learning starts with </a:t>
            </a:r>
            <a:r>
              <a:rPr lang="en-US" sz="1900" b="1" dirty="0"/>
              <a:t>data</a:t>
            </a:r>
            <a:r>
              <a:rPr lang="en-US" sz="1900" dirty="0"/>
              <a:t> — numbers, photos, or text, like bank transactions, pictures of people or even bakery items, repair records, time series data from sensors, or sales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Use </a:t>
            </a:r>
            <a:r>
              <a:rPr lang="en-US" sz="1900" b="1" dirty="0"/>
              <a:t>supervised, unsupervised, and Reinforcement</a:t>
            </a:r>
            <a:r>
              <a:rPr lang="en-US" sz="1900" dirty="0"/>
              <a:t>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Supervised learning uses </a:t>
            </a:r>
            <a:r>
              <a:rPr lang="en-US" sz="1900" b="1" dirty="0"/>
              <a:t>labeled training data</a:t>
            </a:r>
            <a:r>
              <a:rPr lang="en-US" sz="1900" dirty="0"/>
              <a:t>, and unsupervised learning does not. Reinforcement trains machines through trial and error to take the best action by establishing a reward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72727"/>
                </a:solidFill>
              </a:rPr>
              <a:t>C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an be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descriptive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that the system uses the data to explain what happened;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predictive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uses the data to predict what will happen; or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will use the data to make suggestions about what action to take.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473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ML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7EE60-2F6E-26A5-35B3-67F68C97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1281"/>
              </p:ext>
            </p:extLst>
          </p:nvPr>
        </p:nvGraphicFramePr>
        <p:xfrm>
          <a:off x="4143840" y="145039"/>
          <a:ext cx="7837724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Stock Price Prediction, Predicting housing prices, Predicting customer lifetime value.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Predicting credit risk score, Customer churn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churn prediction, Credit score modeling, Disease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score modeling, Predicting housing prices.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Support</a:t>
                      </a:r>
                      <a:r>
                        <a:rPr lang="es-CL" sz="1400" dirty="0"/>
                        <a:t> Vector Machines (</a:t>
                      </a:r>
                      <a:r>
                        <a:rPr lang="es-CL" sz="1400" dirty="0" err="1"/>
                        <a:t>SVMs</a:t>
                      </a:r>
                      <a:r>
                        <a:rPr lang="es-CL" sz="1400" dirty="0"/>
                        <a:t>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Intrusion detection, email classification, bioinformatics, finance for predicting stock prices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Computer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Vision</a:t>
                      </a:r>
                      <a:r>
                        <a:rPr lang="es-CL" sz="1400" dirty="0"/>
                        <a:t>, </a:t>
                      </a:r>
                      <a:r>
                        <a:rPr lang="en-US" sz="1400" dirty="0">
                          <a:solidFill>
                            <a:srgbClr val="272F31"/>
                          </a:solidFill>
                          <a:latin typeface="PolySans-Slim"/>
                        </a:rPr>
                        <a:t>Natural Language Processing.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23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080A4-6E7D-7CD7-90E9-EA21B6A3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39897"/>
              </p:ext>
            </p:extLst>
          </p:nvPr>
        </p:nvGraphicFramePr>
        <p:xfrm>
          <a:off x="4143840" y="3923186"/>
          <a:ext cx="783772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Unsupervised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segmentation, Recommendation systems.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Hierarchical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Fraud detection, Document clustering based on similarity.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Gaussian Mixture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Customer segmentation, Recommendation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/>
                        <a:t>Apriori</a:t>
                      </a:r>
                      <a:r>
                        <a:rPr lang="en-CA" sz="1400" dirty="0"/>
                        <a:t>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Product placements, Recommendation engines, Promotion optimization.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Clustering</a:t>
                      </a:r>
                      <a:r>
                        <a:rPr lang="es-CL" sz="1400" dirty="0"/>
                        <a:t>, data </a:t>
                      </a:r>
                      <a:r>
                        <a:rPr lang="es-CL" sz="1400" dirty="0" err="1"/>
                        <a:t>dimensionality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reduction</a:t>
                      </a:r>
                      <a:r>
                        <a:rPr lang="es-CL" sz="1400" dirty="0"/>
                        <a:t>, and </a:t>
                      </a:r>
                      <a:r>
                        <a:rPr lang="es-CL" sz="1400" dirty="0" err="1"/>
                        <a:t>segmentation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9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0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88752" y="313977"/>
            <a:ext cx="76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Neural networks are a subfield of machine learning.</a:t>
            </a:r>
          </a:p>
          <a:p>
            <a:pPr algn="just"/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idea behind neural networks was first born in the 1950s with the </a:t>
            </a:r>
            <a:r>
              <a:rPr lang="en-US" sz="1800" b="1" dirty="0"/>
              <a:t>perceptron</a:t>
            </a:r>
            <a:r>
              <a:rPr lang="en-US" sz="1800" dirty="0"/>
              <a:t> algorithm.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perceptron is a simplified </a:t>
            </a:r>
            <a:r>
              <a:rPr lang="en-US" sz="1800" b="1" dirty="0"/>
              <a:t>model of a human neuron </a:t>
            </a:r>
            <a:r>
              <a:rPr lang="en-US" sz="1800" dirty="0"/>
              <a:t>that accepts an input and performs a computation on that input.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output is then fed to an </a:t>
            </a:r>
            <a:r>
              <a:rPr lang="en-US" sz="1800" b="1" dirty="0"/>
              <a:t>activation function</a:t>
            </a:r>
            <a:r>
              <a:rPr lang="en-US" sz="1800" dirty="0"/>
              <a:t>, which decides whether the neuron will “fire” based on the output value.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Using an algorithm known as </a:t>
            </a:r>
            <a:r>
              <a:rPr lang="en-US" sz="1800" b="1" dirty="0"/>
              <a:t>backpropagation</a:t>
            </a:r>
            <a:r>
              <a:rPr lang="en-US" sz="1800" dirty="0"/>
              <a:t>, the neural network can adjust the influence of any particular node in the network, attempting to reduce the errors that the network makes when calculating a final result.</a:t>
            </a:r>
            <a:endParaRPr lang="en-CA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1243B-F316-61D1-0916-92C9094115CA}"/>
              </a:ext>
            </a:extLst>
          </p:cNvPr>
          <p:cNvSpPr txBox="1"/>
          <p:nvPr/>
        </p:nvSpPr>
        <p:spPr>
          <a:xfrm>
            <a:off x="4971948" y="4284295"/>
            <a:ext cx="390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1" dirty="0"/>
              <a:t>Feedforward Network Architectures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4669A-E49B-A8D2-E2A0-08E50030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212" y="4516778"/>
            <a:ext cx="4018357" cy="1940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FC2C3-8EB0-8BC1-7FA5-0E3255E2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54" y="4716088"/>
            <a:ext cx="3778456" cy="212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12879</TotalTime>
  <Words>3740</Words>
  <Application>Microsoft Office PowerPoint</Application>
  <PresentationFormat>Widescreen</PresentationFormat>
  <Paragraphs>355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Calibri</vt:lpstr>
      <vt:lpstr>Courier New</vt:lpstr>
      <vt:lpstr>PolySans-Slim</vt:lpstr>
      <vt:lpstr>Office Theme</vt:lpstr>
      <vt:lpstr>Research Project – Machine Learning using Python</vt:lpstr>
      <vt:lpstr>Overview  </vt:lpstr>
      <vt:lpstr>Alan Turing</vt:lpstr>
      <vt:lpstr>Warren McCullough and Walter Pitts</vt:lpstr>
      <vt:lpstr>Arthur Samuel</vt:lpstr>
      <vt:lpstr>AI Winter and Big Data</vt:lpstr>
      <vt:lpstr>What is Machine Learning?</vt:lpstr>
      <vt:lpstr>ML Algorithms</vt:lpstr>
      <vt:lpstr>What is Neural Networks?</vt:lpstr>
      <vt:lpstr>Types of Deep Neural Networks?</vt:lpstr>
      <vt:lpstr>Deep Learning and Computer Vision</vt:lpstr>
      <vt:lpstr>Computer Vision</vt:lpstr>
      <vt:lpstr>Object Detection</vt:lpstr>
      <vt:lpstr>Object Detection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Dataset for Object Recognition</vt:lpstr>
      <vt:lpstr>Demos</vt:lpstr>
      <vt:lpstr>References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Quintana Bernal, Pablo</cp:lastModifiedBy>
  <cp:revision>525</cp:revision>
  <dcterms:created xsi:type="dcterms:W3CDTF">2024-01-22T12:22:09Z</dcterms:created>
  <dcterms:modified xsi:type="dcterms:W3CDTF">2024-03-05T01:07:25Z</dcterms:modified>
</cp:coreProperties>
</file>